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3"/>
  </p:notesMasterIdLst>
  <p:sldIdLst>
    <p:sldId id="266" r:id="rId3"/>
    <p:sldId id="277" r:id="rId4"/>
    <p:sldId id="262" r:id="rId5"/>
    <p:sldId id="282" r:id="rId6"/>
    <p:sldId id="263" r:id="rId7"/>
    <p:sldId id="283" r:id="rId8"/>
    <p:sldId id="264" r:id="rId9"/>
    <p:sldId id="284" r:id="rId10"/>
    <p:sldId id="265" r:id="rId11"/>
    <p:sldId id="28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rin, Katy (KAS)" initials="MK(" lastIdx="22" clrIdx="0">
    <p:extLst>
      <p:ext uri="{19B8F6BF-5375-455C-9EA6-DF929625EA0E}">
        <p15:presenceInfo xmlns:p15="http://schemas.microsoft.com/office/powerpoint/2012/main" userId="S-1-5-21-2431647640-172777305-3518478359-113377" providerId="AD"/>
      </p:ext>
    </p:extLst>
  </p:cmAuthor>
  <p:cmAuthor id="2" name="Thomas, Rachel" initials="TR" lastIdx="22" clrIdx="1">
    <p:extLst>
      <p:ext uri="{19B8F6BF-5375-455C-9EA6-DF929625EA0E}">
        <p15:presenceInfo xmlns:p15="http://schemas.microsoft.com/office/powerpoint/2012/main" userId="S::rachel.thomas@stantec.com::f95b5bf1-4362-4c85-ad7a-297552b63ff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34" autoAdjust="0"/>
    <p:restoredTop sz="96706" autoAdjust="0"/>
  </p:normalViewPr>
  <p:slideViewPr>
    <p:cSldViewPr snapToGrid="0">
      <p:cViewPr varScale="1">
        <p:scale>
          <a:sx n="106" d="100"/>
          <a:sy n="106" d="100"/>
        </p:scale>
        <p:origin x="10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a4456f81af4d4cca"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20" Type="http://schemas.openxmlformats.org/officeDocument/2006/relationships/customXml" Target="../customXML/item3.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4D5380-A439-42A0-AE10-6873DCB52208}" type="datetimeFigureOut">
              <a:rPr lang="en-GB" smtClean="0"/>
              <a:t>28/02/2022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912836-71C7-40F7-BF1A-EFB7C87FE64A}" type="slidenum">
              <a:rPr lang="en-GB" smtClean="0"/>
              <a:t>‹#›</a:t>
            </a:fld>
            <a:endParaRPr lang="en-GB" dirty="0"/>
          </a:p>
        </p:txBody>
      </p:sp>
    </p:spTree>
    <p:extLst>
      <p:ext uri="{BB962C8B-B14F-4D97-AF65-F5344CB8AC3E}">
        <p14:creationId xmlns:p14="http://schemas.microsoft.com/office/powerpoint/2010/main" val="353473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912836-71C7-40F7-BF1A-EFB7C87FE64A}" type="slidenum">
              <a:rPr lang="en-GB" smtClean="0"/>
              <a:t>2</a:t>
            </a:fld>
            <a:endParaRPr lang="en-GB" dirty="0"/>
          </a:p>
        </p:txBody>
      </p:sp>
    </p:spTree>
    <p:extLst>
      <p:ext uri="{BB962C8B-B14F-4D97-AF65-F5344CB8AC3E}">
        <p14:creationId xmlns:p14="http://schemas.microsoft.com/office/powerpoint/2010/main" val="21882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912836-71C7-40F7-BF1A-EFB7C87FE64A}" type="slidenum">
              <a:rPr lang="en-GB" smtClean="0"/>
              <a:t>4</a:t>
            </a:fld>
            <a:endParaRPr lang="en-GB" dirty="0"/>
          </a:p>
        </p:txBody>
      </p:sp>
    </p:spTree>
    <p:extLst>
      <p:ext uri="{BB962C8B-B14F-4D97-AF65-F5344CB8AC3E}">
        <p14:creationId xmlns:p14="http://schemas.microsoft.com/office/powerpoint/2010/main" val="3068421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912836-71C7-40F7-BF1A-EFB7C87FE64A}" type="slidenum">
              <a:rPr lang="en-GB" smtClean="0"/>
              <a:t>6</a:t>
            </a:fld>
            <a:endParaRPr lang="en-GB" dirty="0"/>
          </a:p>
        </p:txBody>
      </p:sp>
    </p:spTree>
    <p:extLst>
      <p:ext uri="{BB962C8B-B14F-4D97-AF65-F5344CB8AC3E}">
        <p14:creationId xmlns:p14="http://schemas.microsoft.com/office/powerpoint/2010/main" val="3476328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912836-71C7-40F7-BF1A-EFB7C87FE64A}" type="slidenum">
              <a:rPr lang="en-GB" smtClean="0"/>
              <a:t>10</a:t>
            </a:fld>
            <a:endParaRPr lang="en-GB" dirty="0"/>
          </a:p>
        </p:txBody>
      </p:sp>
    </p:spTree>
    <p:extLst>
      <p:ext uri="{BB962C8B-B14F-4D97-AF65-F5344CB8AC3E}">
        <p14:creationId xmlns:p14="http://schemas.microsoft.com/office/powerpoint/2010/main" val="3058427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222623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302316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214202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103875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89248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969960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373710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3244592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288741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3713540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8F7C5F-6D35-4318-96C8-183BEB2DB73A}" type="datetimeFigureOut">
              <a:rPr lang="en-GB" smtClean="0"/>
              <a:t>28/02/2022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653E3E1-40AB-4F8D-98CF-3980E20BDCC7}" type="slidenum">
              <a:rPr lang="en-GB" smtClean="0"/>
              <a:t>‹#›</a:t>
            </a:fld>
            <a:endParaRPr lang="en-GB" dirty="0"/>
          </a:p>
        </p:txBody>
      </p:sp>
    </p:spTree>
    <p:extLst>
      <p:ext uri="{BB962C8B-B14F-4D97-AF65-F5344CB8AC3E}">
        <p14:creationId xmlns:p14="http://schemas.microsoft.com/office/powerpoint/2010/main" val="152100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F7C5F-6D35-4318-96C8-183BEB2DB73A}" type="datetimeFigureOut">
              <a:rPr lang="en-GB" smtClean="0"/>
              <a:t>28/02/2022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3E3E1-40AB-4F8D-98CF-3980E20BDCC7}" type="slidenum">
              <a:rPr lang="en-GB" smtClean="0"/>
              <a:t>‹#›</a:t>
            </a:fld>
            <a:endParaRPr lang="en-GB" dirty="0"/>
          </a:p>
        </p:txBody>
      </p:sp>
    </p:spTree>
    <p:extLst>
      <p:ext uri="{BB962C8B-B14F-4D97-AF65-F5344CB8AC3E}">
        <p14:creationId xmlns:p14="http://schemas.microsoft.com/office/powerpoint/2010/main" val="1877838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3231-B94C-4CBD-B7C4-5CF63426EA0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1) South Wales Metro </a:t>
            </a:r>
            <a:r>
              <a:rPr lang="en-GB">
                <a:latin typeface="Arial" panose="020B0604020202020204" pitchFamily="34" charset="0"/>
                <a:cs typeface="Arial" panose="020B0604020202020204" pitchFamily="34" charset="0"/>
              </a:rPr>
              <a:t>Phase 2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1184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C382B45-3119-47BA-BD00-2B9ED91FAE38}"/>
              </a:ext>
            </a:extLst>
          </p:cNvPr>
          <p:cNvGrpSpPr/>
          <p:nvPr/>
        </p:nvGrpSpPr>
        <p:grpSpPr>
          <a:xfrm>
            <a:off x="45625" y="41177"/>
            <a:ext cx="12100750" cy="6775646"/>
            <a:chOff x="104502" y="164620"/>
            <a:chExt cx="11913329" cy="6601939"/>
          </a:xfrm>
        </p:grpSpPr>
        <p:sp>
          <p:nvSpPr>
            <p:cNvPr id="20" name="Rectangle 19">
              <a:extLst>
                <a:ext uri="{FF2B5EF4-FFF2-40B4-BE49-F238E27FC236}">
                  <a16:creationId xmlns:a16="http://schemas.microsoft.com/office/drawing/2014/main" id="{B54F92C4-618E-46FC-AA10-DD4C01CD4D97}"/>
                </a:ext>
              </a:extLst>
            </p:cNvPr>
            <p:cNvSpPr/>
            <p:nvPr/>
          </p:nvSpPr>
          <p:spPr>
            <a:xfrm>
              <a:off x="9875522"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dirty="0">
                  <a:latin typeface="Arial" panose="020B0604020202020204" pitchFamily="34" charset="0"/>
                  <a:cs typeface="Arial" panose="020B0604020202020204" pitchFamily="34" charset="0"/>
                </a:rPr>
                <a:t>None – facilitator of wider TAM package</a:t>
              </a:r>
              <a:endParaRPr lang="en-GB" sz="750" dirty="0">
                <a:solidFill>
                  <a:prstClr val="black"/>
                </a:solidFill>
                <a:latin typeface="Arial" panose="020B0604020202020204" pitchFamily="34" charset="0"/>
                <a:cs typeface="Arial" panose="020B0604020202020204" pitchFamily="34" charset="0"/>
              </a:endParaRPr>
            </a:p>
          </p:txBody>
        </p:sp>
        <p:sp>
          <p:nvSpPr>
            <p:cNvPr id="30" name="Arrow: Right 29">
              <a:extLst>
                <a:ext uri="{FF2B5EF4-FFF2-40B4-BE49-F238E27FC236}">
                  <a16:creationId xmlns:a16="http://schemas.microsoft.com/office/drawing/2014/main" id="{232B6138-6604-4CE9-884E-A151D390CF9B}"/>
                </a:ext>
              </a:extLst>
            </p:cNvPr>
            <p:cNvSpPr/>
            <p:nvPr/>
          </p:nvSpPr>
          <p:spPr>
            <a:xfrm>
              <a:off x="9575076" y="339854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1" name="Rectangle 30">
              <a:extLst>
                <a:ext uri="{FF2B5EF4-FFF2-40B4-BE49-F238E27FC236}">
                  <a16:creationId xmlns:a16="http://schemas.microsoft.com/office/drawing/2014/main" id="{5DC5E3DF-DB03-45A6-B161-9488DBDFFAAD}"/>
                </a:ext>
              </a:extLst>
            </p:cNvPr>
            <p:cNvSpPr/>
            <p:nvPr/>
          </p:nvSpPr>
          <p:spPr>
            <a:xfrm>
              <a:off x="7432767"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None – facilitator of wider TAM package</a:t>
              </a:r>
              <a:endParaRPr lang="en-GB" sz="750" dirty="0">
                <a:solidFill>
                  <a:prstClr val="black"/>
                </a:solidFill>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0D4EE1C5-A9FB-465E-A246-EE03C9FF800B}"/>
                </a:ext>
              </a:extLst>
            </p:cNvPr>
            <p:cNvSpPr/>
            <p:nvPr/>
          </p:nvSpPr>
          <p:spPr>
            <a:xfrm>
              <a:off x="104502" y="696682"/>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Transport – supply side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Existing depot at Canton:</a:t>
              </a:r>
            </a:p>
            <a:p>
              <a:pPr marL="450850" lvl="1" indent="-95250">
                <a:buFont typeface="Arial" panose="020B0604020202020204" pitchFamily="34" charset="0"/>
                <a:buChar char="•"/>
              </a:pPr>
              <a:r>
                <a:rPr lang="en-GB" sz="750" dirty="0">
                  <a:latin typeface="Arial" panose="020B0604020202020204" pitchFamily="34" charset="0"/>
                  <a:cs typeface="Arial" panose="020B0604020202020204" pitchFamily="34" charset="0"/>
                </a:rPr>
                <a:t>constrained by capacity at Cardiff West junction </a:t>
              </a:r>
            </a:p>
            <a:p>
              <a:pPr marL="450850" lvl="1" indent="-95250">
                <a:buFont typeface="Arial" panose="020B0604020202020204" pitchFamily="34" charset="0"/>
                <a:buChar char="•"/>
              </a:pPr>
              <a:r>
                <a:rPr lang="en-GB" sz="750" dirty="0">
                  <a:latin typeface="Arial" panose="020B0604020202020204" pitchFamily="34" charset="0"/>
                  <a:cs typeface="Arial" panose="020B0604020202020204" pitchFamily="34" charset="0"/>
                </a:rPr>
                <a:t>has insufficient facilities / space to house and maintain new CVL rolling stock</a:t>
              </a:r>
            </a:p>
            <a:p>
              <a:pPr marL="285750" lvl="1"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If no new depot, requirement for empty positioning runs at start and end of operating day</a:t>
              </a:r>
            </a:p>
            <a:p>
              <a:endParaRPr lang="en-GB" sz="750" b="1" u="sng" dirty="0">
                <a:latin typeface="Arial" panose="020B0604020202020204" pitchFamily="34" charset="0"/>
                <a:cs typeface="Arial" panose="020B0604020202020204" pitchFamily="34" charset="0"/>
              </a:endParaRPr>
            </a:p>
            <a:p>
              <a:r>
                <a:rPr lang="en-GB" sz="750" b="1" u="sng" dirty="0">
                  <a:latin typeface="Arial" panose="020B0604020202020204" pitchFamily="34" charset="0"/>
                  <a:cs typeface="Arial" panose="020B0604020202020204" pitchFamily="34" charset="0"/>
                </a:rPr>
                <a:t>Transport – user perspective: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None</a:t>
              </a:r>
            </a:p>
            <a:p>
              <a:endParaRPr lang="en-GB" sz="750" dirty="0">
                <a:latin typeface="Arial" panose="020B0604020202020204" pitchFamily="34" charset="0"/>
                <a:cs typeface="Arial" panose="020B0604020202020204" pitchFamily="34" charset="0"/>
              </a:endParaRPr>
            </a:p>
            <a:p>
              <a:r>
                <a:rPr lang="en-GB" sz="750" b="1" u="sng" dirty="0">
                  <a:latin typeface="Arial" panose="020B0604020202020204" pitchFamily="34" charset="0"/>
                  <a:cs typeface="Arial" panose="020B0604020202020204" pitchFamily="34" charset="0"/>
                </a:rPr>
                <a:t>Socio-economic:</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None</a:t>
              </a:r>
            </a:p>
          </p:txBody>
        </p:sp>
        <p:sp>
          <p:nvSpPr>
            <p:cNvPr id="33" name="Rectangle 32">
              <a:extLst>
                <a:ext uri="{FF2B5EF4-FFF2-40B4-BE49-F238E27FC236}">
                  <a16:creationId xmlns:a16="http://schemas.microsoft.com/office/drawing/2014/main" id="{234C3877-B158-4AAB-B4BD-47B3D2D7128D}"/>
                </a:ext>
              </a:extLst>
            </p:cNvPr>
            <p:cNvSpPr/>
            <p:nvPr/>
          </p:nvSpPr>
          <p:spPr>
            <a:xfrm>
              <a:off x="2547257"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ERDF Inputs:</a:t>
              </a:r>
              <a:endParaRPr lang="en-GB" sz="7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Land purchase and site clearance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New road access via a new bridge, rail access / egress at Taff's Well, which will require relocation of the existing Taff's Well station platforms, and a new footbridge over Taff's Well Station, including improvements to the National Cycle Network (Taff Trail)</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£41.5 million</a:t>
              </a:r>
            </a:p>
            <a:p>
              <a:endParaRPr lang="en-GB" sz="800" dirty="0">
                <a:latin typeface="Arial" panose="020B0604020202020204" pitchFamily="34" charset="0"/>
                <a:cs typeface="Arial" panose="020B0604020202020204" pitchFamily="34" charset="0"/>
              </a:endParaRPr>
            </a:p>
            <a:p>
              <a:endParaRPr lang="en-GB" sz="1000" b="1"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2F651737-5EC2-4C40-96EC-A23CAF083419}"/>
                </a:ext>
              </a:extLst>
            </p:cNvPr>
            <p:cNvSpPr/>
            <p:nvPr/>
          </p:nvSpPr>
          <p:spPr>
            <a:xfrm>
              <a:off x="4990012"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Operation will enable the delivery of a new depot capable of housing new CVL rolling stock for the TAM Lines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Reliability benefit - the new depot at Taff's Well will enable direct access to the TAM Lines, rather than having to send rolling stock through Cardiff Central. This will present a reliability benefit particularly in advance of the morning peak period when trains need to be positioned ready for their first service into Cardiff.</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Improvements to Taff's Well Station environment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Improvements to National Cycle Network</a:t>
              </a:r>
            </a:p>
            <a:p>
              <a:endParaRPr lang="en-GB" sz="7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750" dirty="0">
                  <a:solidFill>
                    <a:schemeClr val="accent1"/>
                  </a:solidFill>
                  <a:latin typeface="Arial" panose="020B0604020202020204" pitchFamily="34" charset="0"/>
                  <a:cs typeface="Arial" panose="020B0604020202020204" pitchFamily="34" charset="0"/>
                </a:rPr>
                <a:t>ERDF Output Indicator: Intermodal facilities created or improved</a:t>
              </a:r>
            </a:p>
            <a:p>
              <a:pPr marL="171450" indent="-171450">
                <a:buFont typeface="Arial" panose="020B0604020202020204" pitchFamily="34" charset="0"/>
                <a:buChar char="•"/>
              </a:pPr>
              <a:r>
                <a:rPr lang="en-GB" sz="750" dirty="0">
                  <a:solidFill>
                    <a:schemeClr val="accent1"/>
                  </a:solidFill>
                  <a:latin typeface="Arial" panose="020B0604020202020204" pitchFamily="34" charset="0"/>
                  <a:cs typeface="Arial" panose="020B0604020202020204" pitchFamily="34" charset="0"/>
                </a:rPr>
                <a:t>ERDF Output Indicator: Land developed </a:t>
              </a:r>
            </a:p>
            <a:p>
              <a:pPr marL="171450" indent="-171450">
                <a:buFont typeface="Arial" panose="020B0604020202020204" pitchFamily="34" charset="0"/>
                <a:buChar char="•"/>
              </a:pPr>
              <a:endParaRPr lang="en-GB" sz="7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00" b="1" dirty="0">
                <a:latin typeface="Arial" panose="020B0604020202020204" pitchFamily="34" charset="0"/>
                <a:cs typeface="Arial" panose="020B0604020202020204" pitchFamily="34" charset="0"/>
              </a:endParaRPr>
            </a:p>
          </p:txBody>
        </p:sp>
        <p:sp>
          <p:nvSpPr>
            <p:cNvPr id="35" name="Arrow: Right 34">
              <a:extLst>
                <a:ext uri="{FF2B5EF4-FFF2-40B4-BE49-F238E27FC236}">
                  <a16:creationId xmlns:a16="http://schemas.microsoft.com/office/drawing/2014/main" id="{036386A3-1765-4A25-BC9B-16C4DF0DC66D}"/>
                </a:ext>
              </a:extLst>
            </p:cNvPr>
            <p:cNvSpPr/>
            <p:nvPr/>
          </p:nvSpPr>
          <p:spPr>
            <a:xfrm>
              <a:off x="7132321" y="339854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6" name="Arrow: Right 35">
              <a:extLst>
                <a:ext uri="{FF2B5EF4-FFF2-40B4-BE49-F238E27FC236}">
                  <a16:creationId xmlns:a16="http://schemas.microsoft.com/office/drawing/2014/main" id="{E527B4E7-2325-4A6A-9A3E-F5914253276B}"/>
                </a:ext>
              </a:extLst>
            </p:cNvPr>
            <p:cNvSpPr/>
            <p:nvPr/>
          </p:nvSpPr>
          <p:spPr>
            <a:xfrm>
              <a:off x="4689566" y="342900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7" name="Arrow: Right 36">
              <a:extLst>
                <a:ext uri="{FF2B5EF4-FFF2-40B4-BE49-F238E27FC236}">
                  <a16:creationId xmlns:a16="http://schemas.microsoft.com/office/drawing/2014/main" id="{14B9F612-77C8-4C01-94A6-0CEBD26EC292}"/>
                </a:ext>
              </a:extLst>
            </p:cNvPr>
            <p:cNvSpPr/>
            <p:nvPr/>
          </p:nvSpPr>
          <p:spPr>
            <a:xfrm>
              <a:off x="2246811" y="3429000"/>
              <a:ext cx="278675"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8" name="Rectangle 37">
              <a:extLst>
                <a:ext uri="{FF2B5EF4-FFF2-40B4-BE49-F238E27FC236}">
                  <a16:creationId xmlns:a16="http://schemas.microsoft.com/office/drawing/2014/main" id="{5FE262B9-7BCD-4943-ABD6-558FD52E4391}"/>
                </a:ext>
              </a:extLst>
            </p:cNvPr>
            <p:cNvSpPr/>
            <p:nvPr/>
          </p:nvSpPr>
          <p:spPr>
            <a:xfrm>
              <a:off x="104502" y="16462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Context</a:t>
              </a:r>
            </a:p>
          </p:txBody>
        </p:sp>
        <p:sp>
          <p:nvSpPr>
            <p:cNvPr id="39" name="Rectangle 38">
              <a:extLst>
                <a:ext uri="{FF2B5EF4-FFF2-40B4-BE49-F238E27FC236}">
                  <a16:creationId xmlns:a16="http://schemas.microsoft.com/office/drawing/2014/main" id="{3AB42D75-4E01-42A0-8598-BB21ED644CD4}"/>
                </a:ext>
              </a:extLst>
            </p:cNvPr>
            <p:cNvSpPr/>
            <p:nvPr/>
          </p:nvSpPr>
          <p:spPr>
            <a:xfrm>
              <a:off x="2547256"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Inputs</a:t>
              </a:r>
            </a:p>
          </p:txBody>
        </p:sp>
        <p:sp>
          <p:nvSpPr>
            <p:cNvPr id="40" name="Rectangle 39">
              <a:extLst>
                <a:ext uri="{FF2B5EF4-FFF2-40B4-BE49-F238E27FC236}">
                  <a16:creationId xmlns:a16="http://schemas.microsoft.com/office/drawing/2014/main" id="{D637606A-8C32-40B2-8543-53D2B872C297}"/>
                </a:ext>
              </a:extLst>
            </p:cNvPr>
            <p:cNvSpPr/>
            <p:nvPr/>
          </p:nvSpPr>
          <p:spPr>
            <a:xfrm>
              <a:off x="4990012"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Outputs</a:t>
              </a:r>
            </a:p>
          </p:txBody>
        </p:sp>
        <p:sp>
          <p:nvSpPr>
            <p:cNvPr id="41" name="Rectangle 40">
              <a:extLst>
                <a:ext uri="{FF2B5EF4-FFF2-40B4-BE49-F238E27FC236}">
                  <a16:creationId xmlns:a16="http://schemas.microsoft.com/office/drawing/2014/main" id="{4908CC95-4C86-4398-A40E-E5264FCE6846}"/>
                </a:ext>
              </a:extLst>
            </p:cNvPr>
            <p:cNvSpPr/>
            <p:nvPr/>
          </p:nvSpPr>
          <p:spPr>
            <a:xfrm>
              <a:off x="7432766"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Outcomes</a:t>
              </a:r>
            </a:p>
          </p:txBody>
        </p:sp>
        <p:sp>
          <p:nvSpPr>
            <p:cNvPr id="42" name="Rectangle 41">
              <a:extLst>
                <a:ext uri="{FF2B5EF4-FFF2-40B4-BE49-F238E27FC236}">
                  <a16:creationId xmlns:a16="http://schemas.microsoft.com/office/drawing/2014/main" id="{00AE32B5-539D-4DB2-BCAC-108DBA8A5CE6}"/>
                </a:ext>
              </a:extLst>
            </p:cNvPr>
            <p:cNvSpPr/>
            <p:nvPr/>
          </p:nvSpPr>
          <p:spPr>
            <a:xfrm>
              <a:off x="9875522"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Impact</a:t>
              </a:r>
            </a:p>
          </p:txBody>
        </p:sp>
      </p:grpSp>
    </p:spTree>
    <p:extLst>
      <p:ext uri="{BB962C8B-B14F-4D97-AF65-F5344CB8AC3E}">
        <p14:creationId xmlns:p14="http://schemas.microsoft.com/office/powerpoint/2010/main" val="230689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54F92C4-618E-46FC-AA10-DD4C01CD4D97}"/>
              </a:ext>
            </a:extLst>
          </p:cNvPr>
          <p:cNvSpPr/>
          <p:nvPr/>
        </p:nvSpPr>
        <p:spPr>
          <a:xfrm>
            <a:off x="9970363" y="437322"/>
            <a:ext cx="2176012" cy="63795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Transport: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Potential changes to bus network</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congestion for remaining road users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Journey time reliability benefits to remaining road users</a:t>
            </a:r>
          </a:p>
          <a:p>
            <a:pPr marL="171450" indent="-171450">
              <a:buFont typeface="Arial" panose="020B0604020202020204" pitchFamily="34" charset="0"/>
              <a:buChar char="•"/>
            </a:pPr>
            <a:r>
              <a:rPr lang="en-GB" sz="750" dirty="0">
                <a:solidFill>
                  <a:schemeClr val="accent1"/>
                </a:solidFill>
                <a:latin typeface="Arial" panose="020B0604020202020204" pitchFamily="34" charset="0"/>
                <a:cs typeface="Arial" panose="020B0604020202020204" pitchFamily="34" charset="0"/>
              </a:rPr>
              <a:t>ERDF Output Indicator - Reduced CO2 emissions due to reduced car kilometres / new rolling stock </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Improved air quality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Safety and other environmental benefits, including noise</a:t>
            </a:r>
          </a:p>
          <a:p>
            <a:r>
              <a:rPr lang="en-GB" sz="750" b="1" u="sng" dirty="0">
                <a:latin typeface="Arial" panose="020B0604020202020204" pitchFamily="34" charset="0"/>
                <a:cs typeface="Arial" panose="020B0604020202020204" pitchFamily="34" charset="0"/>
              </a:rPr>
              <a:t>Socio-economic:</a:t>
            </a:r>
          </a:p>
          <a:p>
            <a:r>
              <a:rPr lang="en-GB" sz="750" b="1" i="1" dirty="0" err="1">
                <a:latin typeface="Arial" panose="020B0604020202020204" pitchFamily="34" charset="0"/>
                <a:cs typeface="Arial" panose="020B0604020202020204" pitchFamily="34" charset="0"/>
              </a:rPr>
              <a:t>i</a:t>
            </a:r>
            <a:r>
              <a:rPr lang="en-GB" sz="750" b="1" i="1" dirty="0">
                <a:latin typeface="Arial" panose="020B0604020202020204" pitchFamily="34" charset="0"/>
                <a:cs typeface="Arial" panose="020B0604020202020204" pitchFamily="34" charset="0"/>
              </a:rPr>
              <a:t>) </a:t>
            </a:r>
            <a:r>
              <a:rPr lang="en-GB" sz="750" b="1" dirty="0">
                <a:latin typeface="Arial" panose="020B0604020202020204" pitchFamily="34" charset="0"/>
                <a:cs typeface="Arial" panose="020B0604020202020204" pitchFamily="34" charset="0"/>
              </a:rPr>
              <a:t>Resident:</a:t>
            </a:r>
          </a:p>
          <a:p>
            <a:r>
              <a:rPr lang="en-GB" sz="750" dirty="0">
                <a:latin typeface="Arial" panose="020B0604020202020204" pitchFamily="34" charset="0"/>
                <a:cs typeface="Arial" panose="020B0604020202020204" pitchFamily="34" charset="0"/>
              </a:rPr>
              <a:t>Jobs: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economic inactivity / unemployment – people moving into workforce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People taking up higher paid jobs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People working more hours</a:t>
            </a:r>
          </a:p>
          <a:p>
            <a:r>
              <a:rPr lang="en-GB" sz="750" dirty="0">
                <a:latin typeface="Arial" panose="020B0604020202020204" pitchFamily="34" charset="0"/>
                <a:cs typeface="Arial" panose="020B0604020202020204" pitchFamily="34" charset="0"/>
              </a:rPr>
              <a:t>Leisure: 	</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leisure spend </a:t>
            </a:r>
            <a:r>
              <a:rPr lang="en-GB" sz="750" dirty="0">
                <a:solidFill>
                  <a:schemeClr val="tx1"/>
                </a:solidFill>
                <a:latin typeface="Arial" panose="020B0604020202020204" pitchFamily="34" charset="0"/>
                <a:cs typeface="Arial" panose="020B0604020202020204" pitchFamily="34" charset="0"/>
              </a:rPr>
              <a:t>in locations along the line (e.g. Caerphilly, Pontypridd, and Merthyr – but also risk of leakage from these areas) as well as Cardiff </a:t>
            </a:r>
            <a:r>
              <a:rPr lang="en-GB" sz="750" dirty="0">
                <a:latin typeface="Arial" panose="020B0604020202020204" pitchFamily="34" charset="0"/>
                <a:cs typeface="Arial" panose="020B0604020202020204" pitchFamily="34" charset="0"/>
              </a:rPr>
              <a:t>/ Cardiff Bay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Improved access to / from major events</a:t>
            </a:r>
          </a:p>
          <a:p>
            <a:r>
              <a:rPr lang="en-GB" sz="750" dirty="0">
                <a:latin typeface="Arial" panose="020B0604020202020204" pitchFamily="34" charset="0"/>
                <a:cs typeface="Arial" panose="020B0604020202020204" pitchFamily="34" charset="0"/>
              </a:rPr>
              <a:t>Tertiary education and training, health, and business: minor impacts</a:t>
            </a:r>
          </a:p>
          <a:p>
            <a:r>
              <a:rPr lang="en-GB" sz="750" b="1" dirty="0">
                <a:latin typeface="Arial" panose="020B0604020202020204" pitchFamily="34" charset="0"/>
                <a:cs typeface="Arial" panose="020B0604020202020204" pitchFamily="34" charset="0"/>
              </a:rPr>
              <a:t>ii) Business:</a:t>
            </a:r>
          </a:p>
          <a:p>
            <a:r>
              <a:rPr lang="en-GB" sz="750" dirty="0">
                <a:latin typeface="Arial" panose="020B0604020202020204" pitchFamily="34" charset="0"/>
                <a:cs typeface="Arial" panose="020B0604020202020204" pitchFamily="34" charset="0"/>
              </a:rPr>
              <a:t>Cardiff and Key Regional Centres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Access to larger labour market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Productivity benefit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Access to a larger customer base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business turnover</a:t>
            </a:r>
          </a:p>
          <a:p>
            <a:r>
              <a:rPr lang="en-GB" sz="750" dirty="0">
                <a:latin typeface="Arial" panose="020B0604020202020204" pitchFamily="34" charset="0"/>
                <a:cs typeface="Arial" panose="020B0604020202020204" pitchFamily="34" charset="0"/>
              </a:rPr>
              <a:t>Non-Cardiff</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More money spent locally due to higher local wages versus more money spent in Cardiff</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More money spent due to visitors (leisure and business)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Encourages business resilience, formation, and expansion</a:t>
            </a:r>
          </a:p>
          <a:p>
            <a:r>
              <a:rPr lang="en-GB" sz="750" b="1" dirty="0">
                <a:latin typeface="Arial" panose="020B0604020202020204" pitchFamily="34" charset="0"/>
                <a:cs typeface="Arial" panose="020B0604020202020204" pitchFamily="34" charset="0"/>
              </a:rPr>
              <a:t>iii) Community</a:t>
            </a:r>
            <a:r>
              <a:rPr lang="en-GB" sz="750" b="1" u="sng"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Higher levels of inward investment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Land and property development and value impacts</a:t>
            </a:r>
          </a:p>
          <a:p>
            <a:pPr marL="357188" lvl="1" indent="-174625">
              <a:buFont typeface="Arial" panose="020B0604020202020204" pitchFamily="34" charset="0"/>
              <a:buChar char="•"/>
            </a:pPr>
            <a:r>
              <a:rPr lang="en-GB" sz="750" i="1" dirty="0">
                <a:latin typeface="Arial" panose="020B0604020202020204" pitchFamily="34" charset="0"/>
                <a:cs typeface="Arial" panose="020B0604020202020204" pitchFamily="34" charset="0"/>
              </a:rPr>
              <a:t>Increased in-migration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Enhanced town centre vitality – public realm improvements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Lower levels of social deprivation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outmigration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productivity (agglomeration) – Wales wide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Cross Cutting Themes</a:t>
            </a:r>
          </a:p>
        </p:txBody>
      </p:sp>
      <p:sp>
        <p:nvSpPr>
          <p:cNvPr id="30" name="Arrow: Right 29">
            <a:extLst>
              <a:ext uri="{FF2B5EF4-FFF2-40B4-BE49-F238E27FC236}">
                <a16:creationId xmlns:a16="http://schemas.microsoft.com/office/drawing/2014/main" id="{232B6138-6604-4CE9-884E-A151D390CF9B}"/>
              </a:ext>
            </a:extLst>
          </p:cNvPr>
          <p:cNvSpPr/>
          <p:nvPr/>
        </p:nvSpPr>
        <p:spPr>
          <a:xfrm>
            <a:off x="9665190" y="3285229"/>
            <a:ext cx="305173" cy="68368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1" name="Rectangle 30">
            <a:extLst>
              <a:ext uri="{FF2B5EF4-FFF2-40B4-BE49-F238E27FC236}">
                <a16:creationId xmlns:a16="http://schemas.microsoft.com/office/drawing/2014/main" id="{5DC5E3DF-DB03-45A6-B161-9488DBDFFAAD}"/>
              </a:ext>
            </a:extLst>
          </p:cNvPr>
          <p:cNvSpPr/>
          <p:nvPr/>
        </p:nvSpPr>
        <p:spPr>
          <a:xfrm>
            <a:off x="7489178" y="478500"/>
            <a:ext cx="2176012" cy="63795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Arial" panose="020B0604020202020204" pitchFamily="34" charset="0"/>
              <a:buChar char="•"/>
            </a:pPr>
            <a:r>
              <a:rPr lang="en-GB" sz="750" b="1" u="sng" dirty="0">
                <a:latin typeface="Arial" panose="020B0604020202020204" pitchFamily="34" charset="0"/>
                <a:cs typeface="Arial" panose="020B0604020202020204" pitchFamily="34" charset="0"/>
              </a:rPr>
              <a:t>Increased rail patronage </a:t>
            </a:r>
          </a:p>
          <a:p>
            <a:pPr marL="357188" lvl="1" indent="-87313">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New trips (commuting, education, leisure, visitor, including for persons with reduced mobility and other affected groups)</a:t>
            </a:r>
            <a:endParaRPr lang="en-GB" sz="750" dirty="0">
              <a:solidFill>
                <a:prstClr val="black"/>
              </a:solidFill>
              <a:latin typeface="Arial" panose="020B0604020202020204" pitchFamily="34" charset="0"/>
              <a:cs typeface="Arial" panose="020B0604020202020204" pitchFamily="34" charset="0"/>
            </a:endParaRPr>
          </a:p>
          <a:p>
            <a:pPr marL="357188" lvl="1" indent="-87313">
              <a:buFont typeface="Arial" panose="020B0604020202020204" pitchFamily="34" charset="0"/>
              <a:buChar char="•"/>
            </a:pPr>
            <a:r>
              <a:rPr lang="en-GB" sz="750" dirty="0">
                <a:solidFill>
                  <a:prstClr val="black"/>
                </a:solidFill>
                <a:latin typeface="Arial" panose="020B0604020202020204" pitchFamily="34" charset="0"/>
                <a:cs typeface="Arial" panose="020B0604020202020204" pitchFamily="34" charset="0"/>
              </a:rPr>
              <a:t>Change in trip destination</a:t>
            </a:r>
          </a:p>
          <a:p>
            <a:pPr marL="357188" lvl="1" indent="-87313">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Modal Switch:</a:t>
            </a:r>
            <a:endParaRPr lang="en-GB" sz="750" dirty="0">
              <a:solidFill>
                <a:prstClr val="black"/>
              </a:solidFill>
              <a:latin typeface="Arial" panose="020B0604020202020204" pitchFamily="34" charset="0"/>
              <a:cs typeface="Arial" panose="020B0604020202020204" pitchFamily="34" charset="0"/>
            </a:endParaRPr>
          </a:p>
          <a:p>
            <a:pPr marL="803275" lvl="2" indent="-174625">
              <a:buFont typeface="Arial" panose="020B0604020202020204" pitchFamily="34" charset="0"/>
              <a:buChar char="•"/>
            </a:pPr>
            <a:r>
              <a:rPr kumimoji="0" lang="en-GB" sz="75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Reduced bus patronage</a:t>
            </a:r>
          </a:p>
          <a:p>
            <a:pPr marL="803275" lvl="2" indent="-174625">
              <a:buFont typeface="Arial" panose="020B0604020202020204" pitchFamily="34" charset="0"/>
              <a:buChar char="•"/>
            </a:pPr>
            <a:r>
              <a:rPr kumimoji="0" lang="en-GB" sz="75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Reduced car trips</a:t>
            </a:r>
          </a:p>
          <a:p>
            <a:pPr marL="985838" lvl="3" indent="-87313">
              <a:buFont typeface="Arial" panose="020B0604020202020204" pitchFamily="34" charset="0"/>
              <a:buChar char="•"/>
            </a:pPr>
            <a:r>
              <a:rPr lang="en-GB" sz="750" i="1" dirty="0">
                <a:solidFill>
                  <a:prstClr val="black"/>
                </a:solidFill>
                <a:latin typeface="Arial" panose="020B0604020202020204" pitchFamily="34" charset="0"/>
                <a:cs typeface="Arial" panose="020B0604020202020204" pitchFamily="34" charset="0"/>
              </a:rPr>
              <a:t>More walking / cycling as part of journey versus</a:t>
            </a:r>
            <a:r>
              <a:rPr lang="en-GB" sz="750" i="1" dirty="0">
                <a:latin typeface="Arial" panose="020B0604020202020204" pitchFamily="34" charset="0"/>
                <a:cs typeface="Arial" panose="020B0604020202020204" pitchFamily="34" charset="0"/>
              </a:rPr>
              <a:t> </a:t>
            </a:r>
            <a:r>
              <a:rPr lang="en-GB" sz="750" i="1" dirty="0">
                <a:solidFill>
                  <a:prstClr val="black"/>
                </a:solidFill>
                <a:latin typeface="Arial" panose="020B0604020202020204" pitchFamily="34" charset="0"/>
                <a:cs typeface="Arial" panose="020B0604020202020204" pitchFamily="34" charset="0"/>
              </a:rPr>
              <a:t>reduced walking / cycling for short trips in urban areas</a:t>
            </a:r>
          </a:p>
          <a:p>
            <a:pPr marL="171450" lvl="2" indent="-171450">
              <a:buFont typeface="Arial" panose="020B0604020202020204" pitchFamily="34" charset="0"/>
              <a:buChar char="•"/>
              <a:defRPr/>
            </a:pPr>
            <a:r>
              <a:rPr lang="en-GB" sz="750" b="1" u="sng" dirty="0">
                <a:latin typeface="Arial" panose="020B0604020202020204" pitchFamily="34" charset="0"/>
                <a:cs typeface="Arial" panose="020B0604020202020204" pitchFamily="34" charset="0"/>
              </a:rPr>
              <a:t>Redistribution of rail patronage between Ebbw Vale and Rhymney Line</a:t>
            </a:r>
          </a:p>
          <a:p>
            <a:pPr marL="171450" lvl="2" indent="-171450">
              <a:buFont typeface="Arial" panose="020B0604020202020204" pitchFamily="34" charset="0"/>
              <a:buChar char="•"/>
              <a:defRPr/>
            </a:pPr>
            <a:endParaRPr lang="en-GB" sz="750" dirty="0">
              <a:latin typeface="Arial" panose="020B0604020202020204" pitchFamily="34" charset="0"/>
              <a:cs typeface="Arial" panose="020B0604020202020204" pitchFamily="34" charset="0"/>
            </a:endParaRPr>
          </a:p>
          <a:p>
            <a:pPr marL="171450" lvl="2" indent="-171450">
              <a:buFont typeface="Arial" panose="020B0604020202020204" pitchFamily="34" charset="0"/>
              <a:buChar char="•"/>
              <a:defRPr/>
            </a:pPr>
            <a:r>
              <a:rPr lang="en-GB" sz="750" dirty="0">
                <a:solidFill>
                  <a:schemeClr val="accent1"/>
                </a:solidFill>
                <a:latin typeface="Arial" panose="020B0604020202020204" pitchFamily="34" charset="0"/>
                <a:cs typeface="Arial" panose="020B0604020202020204" pitchFamily="34" charset="0"/>
              </a:rPr>
              <a:t>East Wales ERDF Result Indicator: Total passengers using public transport between key urban links</a:t>
            </a:r>
          </a:p>
          <a:p>
            <a:pPr marL="171450" lvl="2" indent="-171450">
              <a:buFont typeface="Arial" panose="020B0604020202020204" pitchFamily="34" charset="0"/>
              <a:buChar char="•"/>
              <a:defRPr/>
            </a:pPr>
            <a:endParaRPr lang="en-GB" sz="800" dirty="0">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0D4EE1C5-A9FB-465E-A246-EE03C9FF800B}"/>
              </a:ext>
            </a:extLst>
          </p:cNvPr>
          <p:cNvSpPr/>
          <p:nvPr/>
        </p:nvSpPr>
        <p:spPr>
          <a:xfrm>
            <a:off x="45625" y="437322"/>
            <a:ext cx="2176012" cy="6379501"/>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Transport – supply side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Slow line speeds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Long sections of single track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Poor reliability / punctuality</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Long dwell times at stations, especially when ramp employed for disabled users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Outdated rolling stock </a:t>
            </a:r>
            <a:r>
              <a:rPr lang="en-GB" sz="750" dirty="0">
                <a:solidFill>
                  <a:schemeClr val="tx1"/>
                </a:solidFill>
                <a:latin typeface="Arial" panose="020B0604020202020204" pitchFamily="34" charset="0"/>
                <a:cs typeface="Arial" panose="020B0604020202020204" pitchFamily="34" charset="0"/>
              </a:rPr>
              <a:t>and diesel, giving rise to higher emissions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Limited number of available rolling stock units can contribute to short forming of services (where a service operates with fewer carriages than booked) </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Reliability issues due to short forming</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Insufficient seating capacity on some services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Current infrastructure prevents direct connection to CB</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Shortage of train stabling locations / impact of Canton Depot on Cardiff West Junction</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Lack of level boarding at stations/between train and platform</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Basic facilities at some stations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Capacity constraints on the road network</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Air Quality</a:t>
            </a:r>
          </a:p>
          <a:p>
            <a:r>
              <a:rPr lang="en-GB" sz="750" b="1" u="sng" dirty="0">
                <a:latin typeface="Arial" panose="020B0604020202020204" pitchFamily="34" charset="0"/>
                <a:cs typeface="Arial" panose="020B0604020202020204" pitchFamily="34" charset="0"/>
              </a:rPr>
              <a:t>Transport – user perspective: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Low service </a:t>
            </a:r>
            <a:r>
              <a:rPr lang="en-GB" sz="750" dirty="0">
                <a:solidFill>
                  <a:schemeClr val="tx1"/>
                </a:solidFill>
                <a:latin typeface="Arial" panose="020B0604020202020204" pitchFamily="34" charset="0"/>
                <a:cs typeface="Arial" panose="020B0604020202020204" pitchFamily="34" charset="0"/>
              </a:rPr>
              <a:t>frequency on northern section of CVLs (max two trains per hour)</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Long journey times on CVLs (&gt;1 hour) which are not competitive with the private car</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Overcrowding at peak times / approaches to city / inability to get on</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Poor reliability /punctuality</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Interchange required to access CB</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Limited bus network between Heads of the Valleys and Cardiff</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Difficulty accessing station / trains for persons with reduced mobility and other affected groups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Personal security issues at some stations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Poor passenger experience at some stations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High traffic volumes on approaches into Cardiff leading to long and unreliable journey times for all road users</a:t>
            </a:r>
          </a:p>
          <a:p>
            <a:r>
              <a:rPr lang="en-GB" sz="750" b="1" u="sng" dirty="0">
                <a:latin typeface="Arial" panose="020B0604020202020204" pitchFamily="34" charset="0"/>
                <a:cs typeface="Arial" panose="020B0604020202020204" pitchFamily="34" charset="0"/>
              </a:rPr>
              <a:t>Socio-economic:</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Negative socio-economic picture for residents, businesses, and communities</a:t>
            </a:r>
          </a:p>
        </p:txBody>
      </p:sp>
      <p:sp>
        <p:nvSpPr>
          <p:cNvPr id="33" name="Rectangle 32">
            <a:extLst>
              <a:ext uri="{FF2B5EF4-FFF2-40B4-BE49-F238E27FC236}">
                <a16:creationId xmlns:a16="http://schemas.microsoft.com/office/drawing/2014/main" id="{234C3877-B158-4AAB-B4BD-47B3D2D7128D}"/>
              </a:ext>
            </a:extLst>
          </p:cNvPr>
          <p:cNvSpPr/>
          <p:nvPr/>
        </p:nvSpPr>
        <p:spPr>
          <a:xfrm>
            <a:off x="2526810" y="437322"/>
            <a:ext cx="2176012" cy="6379501"/>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ERDF Inputs: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ERDF investment in nine operations </a:t>
            </a:r>
          </a:p>
          <a:p>
            <a:r>
              <a:rPr lang="en-GB" sz="750" b="1" u="sng" dirty="0">
                <a:latin typeface="Arial" panose="020B0604020202020204" pitchFamily="34" charset="0"/>
                <a:cs typeface="Arial" panose="020B0604020202020204" pitchFamily="34" charset="0"/>
              </a:rPr>
              <a:t>Welsh Government/ TfW / DfT Inputs: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Electrification </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New rolling stock</a:t>
            </a:r>
          </a:p>
          <a:p>
            <a:endParaRPr lang="en-GB" sz="75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1000" b="1"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2F651737-5EC2-4C40-96EC-A23CAF083419}"/>
              </a:ext>
            </a:extLst>
          </p:cNvPr>
          <p:cNvSpPr/>
          <p:nvPr/>
        </p:nvSpPr>
        <p:spPr>
          <a:xfrm>
            <a:off x="5007994" y="437323"/>
            <a:ext cx="2176012" cy="63795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kumimoji="0" lang="en-GB" sz="75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Improved connectivity to key services, including employment, health and education, cultural and heritage, arts, sports and recreation derived from:</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in vehicle journey times </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Aberdare and Merthyr Lines:</a:t>
            </a:r>
          </a:p>
          <a:p>
            <a:pPr marL="628650" lvl="1"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New direct connections to Cardiff Bay</a:t>
            </a:r>
          </a:p>
          <a:p>
            <a:pPr marL="628650" lvl="1"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Loss of direct connections to Barry Island / Bridgend</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Rhymney Line:</a:t>
            </a:r>
          </a:p>
          <a:p>
            <a:pPr marL="628650" lvl="1"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New direct connections to Barry Island and Bridgend</a:t>
            </a:r>
          </a:p>
          <a:p>
            <a:pPr marL="628650" lvl="1"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Loss of direct connection to Penarth</a:t>
            </a:r>
          </a:p>
          <a:p>
            <a:pPr marL="171450" indent="-171450">
              <a:buFont typeface="Arial" panose="020B0604020202020204" pitchFamily="34" charset="0"/>
              <a:buChar char="•"/>
            </a:pPr>
            <a:r>
              <a:rPr lang="en-GB" sz="750" dirty="0" err="1">
                <a:latin typeface="Arial" panose="020B0604020202020204" pitchFamily="34" charset="0"/>
                <a:cs typeface="Arial" panose="020B0604020202020204" pitchFamily="34" charset="0"/>
              </a:rPr>
              <a:t>Cotyton</a:t>
            </a:r>
            <a:r>
              <a:rPr lang="en-GB" sz="750" dirty="0">
                <a:latin typeface="Arial" panose="020B0604020202020204" pitchFamily="34" charset="0"/>
                <a:cs typeface="Arial" panose="020B0604020202020204" pitchFamily="34" charset="0"/>
              </a:rPr>
              <a:t>-City</a:t>
            </a:r>
          </a:p>
          <a:p>
            <a:pPr marL="628650" lvl="1"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New direct connections to Penarth</a:t>
            </a:r>
          </a:p>
          <a:p>
            <a:pPr marL="628650" lvl="1"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Loss of direct connections to Radyr</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Enhanced frequency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line capacity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passenger seating capacity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Accessibility improvements through relevant legislative compliance and station design</a:t>
            </a:r>
          </a:p>
          <a:p>
            <a:pPr marL="171450" indent="-171450">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Improved journey quality through newer vehicles, enhanced services, and improved station facilities</a:t>
            </a:r>
          </a:p>
          <a:p>
            <a:pPr marL="171450" indent="-171450">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Enhanced reliability</a:t>
            </a:r>
          </a:p>
          <a:p>
            <a:pPr marL="171450" indent="-171450">
              <a:buFont typeface="Arial" panose="020B0604020202020204" pitchFamily="34" charset="0"/>
              <a:buChar char="•"/>
            </a:pPr>
            <a:r>
              <a:rPr lang="en-GB" sz="750" dirty="0">
                <a:solidFill>
                  <a:prstClr val="black"/>
                </a:solidFill>
                <a:latin typeface="Arial" panose="020B0604020202020204" pitchFamily="34" charset="0"/>
                <a:cs typeface="Arial" panose="020B0604020202020204" pitchFamily="34" charset="0"/>
              </a:rPr>
              <a:t>Increased resilience through greater operational flexibility</a:t>
            </a:r>
          </a:p>
          <a:p>
            <a:pPr marL="171450" indent="-171450">
              <a:buFont typeface="Arial" panose="020B0604020202020204" pitchFamily="34" charset="0"/>
              <a:buChar char="•"/>
            </a:pPr>
            <a:r>
              <a:rPr lang="en-GB" sz="750" dirty="0">
                <a:solidFill>
                  <a:prstClr val="black"/>
                </a:solidFill>
                <a:latin typeface="Arial" panose="020B0604020202020204" pitchFamily="34" charset="0"/>
                <a:cs typeface="Arial" panose="020B0604020202020204" pitchFamily="34" charset="0"/>
              </a:rPr>
              <a:t>Additional stabling capacity and operational benefits at Cardiff Central due to Taff’s Well depot</a:t>
            </a:r>
          </a:p>
          <a:p>
            <a:pPr marL="171450" indent="-171450">
              <a:buFont typeface="Arial" panose="020B0604020202020204" pitchFamily="34" charset="0"/>
              <a:buChar char="•"/>
            </a:pPr>
            <a:endParaRPr lang="en-GB" sz="75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kumimoji="0" lang="en-GB" sz="75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ERDF Output Indicators: </a:t>
            </a:r>
          </a:p>
          <a:p>
            <a:pPr marL="628650" lvl="1" indent="-171450">
              <a:buFont typeface="Arial" panose="020B0604020202020204" pitchFamily="34" charset="0"/>
              <a:buChar char="•"/>
            </a:pPr>
            <a:r>
              <a:rPr lang="en-GB" sz="750" dirty="0">
                <a:solidFill>
                  <a:schemeClr val="accent1"/>
                </a:solidFill>
                <a:latin typeface="Arial" panose="020B0604020202020204" pitchFamily="34" charset="0"/>
                <a:cs typeface="Arial" panose="020B0604020202020204" pitchFamily="34" charset="0"/>
              </a:rPr>
              <a:t>Intermodal facilities created or improved</a:t>
            </a:r>
          </a:p>
          <a:p>
            <a:pPr marL="628650" lvl="1" indent="-171450">
              <a:buFont typeface="Arial" panose="020B0604020202020204" pitchFamily="34" charset="0"/>
              <a:buChar char="•"/>
            </a:pPr>
            <a:r>
              <a:rPr kumimoji="0" lang="en-GB" sz="75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Total length of reconstructed or upgraded railway line</a:t>
            </a:r>
          </a:p>
          <a:p>
            <a:pPr marL="628650" lvl="1" indent="-171450">
              <a:buFont typeface="Arial" panose="020B0604020202020204" pitchFamily="34" charset="0"/>
              <a:buChar char="•"/>
            </a:pPr>
            <a:r>
              <a:rPr kumimoji="0" lang="en-GB" sz="75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Land Developed</a:t>
            </a:r>
          </a:p>
          <a:p>
            <a:pPr marL="171450" indent="-171450">
              <a:buFont typeface="Arial" panose="020B0604020202020204" pitchFamily="34" charset="0"/>
              <a:buChar char="•"/>
            </a:pPr>
            <a:r>
              <a:rPr lang="en-GB" sz="750" dirty="0">
                <a:solidFill>
                  <a:schemeClr val="accent1"/>
                </a:solidFill>
                <a:latin typeface="Arial" panose="020B0604020202020204" pitchFamily="34" charset="0"/>
                <a:cs typeface="Arial" panose="020B0604020202020204" pitchFamily="34" charset="0"/>
              </a:rPr>
              <a:t>West Wales ERDF Result Indicator: Number of people aged 16 and over within 15, 30, and 45-minute travel time of a key employment centre between 7am and 9am on a Tuesday by public transport (average across six key centres)</a:t>
            </a:r>
          </a:p>
          <a:p>
            <a:pPr marL="171450" indent="-171450">
              <a:buFont typeface="Arial" panose="020B0604020202020204" pitchFamily="34" charset="0"/>
              <a:buChar char="•"/>
            </a:pPr>
            <a:endParaRPr lang="en-GB" sz="750" dirty="0">
              <a:solidFill>
                <a:schemeClr val="accent1"/>
              </a:solidFill>
              <a:latin typeface="Arial" panose="020B0604020202020204" pitchFamily="34" charset="0"/>
              <a:cs typeface="Arial" panose="020B0604020202020204" pitchFamily="34" charset="0"/>
            </a:endParaRPr>
          </a:p>
          <a:p>
            <a:endParaRPr lang="en-GB" sz="1000" b="1" dirty="0">
              <a:latin typeface="Arial" panose="020B0604020202020204" pitchFamily="34" charset="0"/>
              <a:cs typeface="Arial" panose="020B0604020202020204" pitchFamily="34" charset="0"/>
            </a:endParaRPr>
          </a:p>
        </p:txBody>
      </p:sp>
      <p:sp>
        <p:nvSpPr>
          <p:cNvPr id="35" name="Arrow: Right 34">
            <a:extLst>
              <a:ext uri="{FF2B5EF4-FFF2-40B4-BE49-F238E27FC236}">
                <a16:creationId xmlns:a16="http://schemas.microsoft.com/office/drawing/2014/main" id="{036386A3-1765-4A25-BC9B-16C4DF0DC66D}"/>
              </a:ext>
            </a:extLst>
          </p:cNvPr>
          <p:cNvSpPr/>
          <p:nvPr/>
        </p:nvSpPr>
        <p:spPr>
          <a:xfrm>
            <a:off x="7184006" y="3285229"/>
            <a:ext cx="305173" cy="68368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6" name="Arrow: Right 35">
            <a:extLst>
              <a:ext uri="{FF2B5EF4-FFF2-40B4-BE49-F238E27FC236}">
                <a16:creationId xmlns:a16="http://schemas.microsoft.com/office/drawing/2014/main" id="{E527B4E7-2325-4A6A-9A3E-F5914253276B}"/>
              </a:ext>
            </a:extLst>
          </p:cNvPr>
          <p:cNvSpPr/>
          <p:nvPr/>
        </p:nvSpPr>
        <p:spPr>
          <a:xfrm>
            <a:off x="4702821" y="3285229"/>
            <a:ext cx="305173" cy="68368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7" name="Arrow: Right 36">
            <a:extLst>
              <a:ext uri="{FF2B5EF4-FFF2-40B4-BE49-F238E27FC236}">
                <a16:creationId xmlns:a16="http://schemas.microsoft.com/office/drawing/2014/main" id="{14B9F612-77C8-4C01-94A6-0CEBD26EC292}"/>
              </a:ext>
            </a:extLst>
          </p:cNvPr>
          <p:cNvSpPr/>
          <p:nvPr/>
        </p:nvSpPr>
        <p:spPr>
          <a:xfrm>
            <a:off x="2232693" y="3285229"/>
            <a:ext cx="283059" cy="68368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8" name="Rectangle 37">
            <a:extLst>
              <a:ext uri="{FF2B5EF4-FFF2-40B4-BE49-F238E27FC236}">
                <a16:creationId xmlns:a16="http://schemas.microsoft.com/office/drawing/2014/main" id="{5FE262B9-7BCD-4943-ABD6-558FD52E4391}"/>
              </a:ext>
            </a:extLst>
          </p:cNvPr>
          <p:cNvSpPr/>
          <p:nvPr/>
        </p:nvSpPr>
        <p:spPr>
          <a:xfrm>
            <a:off x="45625" y="41177"/>
            <a:ext cx="2176012" cy="328474"/>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Context</a:t>
            </a:r>
          </a:p>
        </p:txBody>
      </p:sp>
      <p:sp>
        <p:nvSpPr>
          <p:cNvPr id="39" name="Rectangle 38">
            <a:extLst>
              <a:ext uri="{FF2B5EF4-FFF2-40B4-BE49-F238E27FC236}">
                <a16:creationId xmlns:a16="http://schemas.microsoft.com/office/drawing/2014/main" id="{3AB42D75-4E01-42A0-8598-BB21ED644CD4}"/>
              </a:ext>
            </a:extLst>
          </p:cNvPr>
          <p:cNvSpPr/>
          <p:nvPr/>
        </p:nvSpPr>
        <p:spPr>
          <a:xfrm>
            <a:off x="2526809" y="59004"/>
            <a:ext cx="2176012" cy="310647"/>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Inputs</a:t>
            </a:r>
          </a:p>
        </p:txBody>
      </p:sp>
      <p:sp>
        <p:nvSpPr>
          <p:cNvPr id="40" name="Rectangle 39">
            <a:extLst>
              <a:ext uri="{FF2B5EF4-FFF2-40B4-BE49-F238E27FC236}">
                <a16:creationId xmlns:a16="http://schemas.microsoft.com/office/drawing/2014/main" id="{D637606A-8C32-40B2-8543-53D2B872C297}"/>
              </a:ext>
            </a:extLst>
          </p:cNvPr>
          <p:cNvSpPr/>
          <p:nvPr/>
        </p:nvSpPr>
        <p:spPr>
          <a:xfrm>
            <a:off x="5007994" y="59004"/>
            <a:ext cx="2176012" cy="310647"/>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Outputs</a:t>
            </a:r>
          </a:p>
        </p:txBody>
      </p:sp>
      <p:sp>
        <p:nvSpPr>
          <p:cNvPr id="41" name="Rectangle 40">
            <a:extLst>
              <a:ext uri="{FF2B5EF4-FFF2-40B4-BE49-F238E27FC236}">
                <a16:creationId xmlns:a16="http://schemas.microsoft.com/office/drawing/2014/main" id="{4908CC95-4C86-4398-A40E-E5264FCE6846}"/>
              </a:ext>
            </a:extLst>
          </p:cNvPr>
          <p:cNvSpPr/>
          <p:nvPr/>
        </p:nvSpPr>
        <p:spPr>
          <a:xfrm>
            <a:off x="7489178" y="59004"/>
            <a:ext cx="2176012" cy="310647"/>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Outcomes</a:t>
            </a:r>
          </a:p>
        </p:txBody>
      </p:sp>
      <p:sp>
        <p:nvSpPr>
          <p:cNvPr id="42" name="Rectangle 41">
            <a:extLst>
              <a:ext uri="{FF2B5EF4-FFF2-40B4-BE49-F238E27FC236}">
                <a16:creationId xmlns:a16="http://schemas.microsoft.com/office/drawing/2014/main" id="{00AE32B5-539D-4DB2-BCAC-108DBA8A5CE6}"/>
              </a:ext>
            </a:extLst>
          </p:cNvPr>
          <p:cNvSpPr/>
          <p:nvPr/>
        </p:nvSpPr>
        <p:spPr>
          <a:xfrm>
            <a:off x="9970363" y="59004"/>
            <a:ext cx="2176012" cy="310647"/>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Impact</a:t>
            </a:r>
          </a:p>
        </p:txBody>
      </p:sp>
    </p:spTree>
    <p:extLst>
      <p:ext uri="{BB962C8B-B14F-4D97-AF65-F5344CB8AC3E}">
        <p14:creationId xmlns:p14="http://schemas.microsoft.com/office/powerpoint/2010/main" val="642227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3231-B94C-4CBD-B7C4-5CF63426EA0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2) Cardiff Bay, Queen Street, TAM Lines</a:t>
            </a:r>
          </a:p>
        </p:txBody>
      </p:sp>
    </p:spTree>
    <p:extLst>
      <p:ext uri="{BB962C8B-B14F-4D97-AF65-F5344CB8AC3E}">
        <p14:creationId xmlns:p14="http://schemas.microsoft.com/office/powerpoint/2010/main" val="3143883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C382B45-3119-47BA-BD00-2B9ED91FAE38}"/>
              </a:ext>
            </a:extLst>
          </p:cNvPr>
          <p:cNvGrpSpPr/>
          <p:nvPr/>
        </p:nvGrpSpPr>
        <p:grpSpPr>
          <a:xfrm>
            <a:off x="52251" y="39189"/>
            <a:ext cx="12087498" cy="6779622"/>
            <a:chOff x="104502" y="164620"/>
            <a:chExt cx="11913329" cy="6601939"/>
          </a:xfrm>
        </p:grpSpPr>
        <p:sp>
          <p:nvSpPr>
            <p:cNvPr id="20" name="Rectangle 19">
              <a:extLst>
                <a:ext uri="{FF2B5EF4-FFF2-40B4-BE49-F238E27FC236}">
                  <a16:creationId xmlns:a16="http://schemas.microsoft.com/office/drawing/2014/main" id="{B54F92C4-618E-46FC-AA10-DD4C01CD4D97}"/>
                </a:ext>
              </a:extLst>
            </p:cNvPr>
            <p:cNvSpPr/>
            <p:nvPr/>
          </p:nvSpPr>
          <p:spPr>
            <a:xfrm>
              <a:off x="9875522"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Transport: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Potential changes to bus network</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congestion for remaining road users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Journey time reliability benefits to remaining road users</a:t>
              </a:r>
            </a:p>
            <a:p>
              <a:pPr marL="171450" indent="-171450">
                <a:buFont typeface="Arial" panose="020B0604020202020204" pitchFamily="34" charset="0"/>
                <a:buChar char="•"/>
              </a:pPr>
              <a:r>
                <a:rPr lang="en-GB" sz="750" dirty="0">
                  <a:solidFill>
                    <a:schemeClr val="tx1"/>
                  </a:solidFill>
                  <a:latin typeface="Arial" panose="020B0604020202020204" pitchFamily="34" charset="0"/>
                  <a:cs typeface="Arial" panose="020B0604020202020204" pitchFamily="34" charset="0"/>
                </a:rPr>
                <a:t>Reduced CO2 emissions due to reduced car kilometres / new rolling stock </a:t>
              </a:r>
            </a:p>
            <a:p>
              <a:pPr marL="171450" indent="-171450">
                <a:buFont typeface="Arial" panose="020B0604020202020204" pitchFamily="34" charset="0"/>
                <a:buChar char="•"/>
              </a:pPr>
              <a:r>
                <a:rPr lang="en-GB" sz="750" dirty="0">
                  <a:solidFill>
                    <a:schemeClr val="tx1"/>
                  </a:solidFill>
                  <a:latin typeface="Arial" panose="020B0604020202020204" pitchFamily="34" charset="0"/>
                  <a:cs typeface="Arial" panose="020B0604020202020204" pitchFamily="34" charset="0"/>
                </a:rPr>
                <a:t>Improved air quality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Safety and other environmental benefits, including noise</a:t>
              </a:r>
            </a:p>
            <a:p>
              <a:r>
                <a:rPr lang="en-GB" sz="750" b="1" u="sng" dirty="0">
                  <a:latin typeface="Arial" panose="020B0604020202020204" pitchFamily="34" charset="0"/>
                  <a:cs typeface="Arial" panose="020B0604020202020204" pitchFamily="34" charset="0"/>
                </a:rPr>
                <a:t>Socio-economic:</a:t>
              </a:r>
            </a:p>
            <a:p>
              <a:r>
                <a:rPr lang="en-GB" sz="750" b="1" dirty="0" err="1">
                  <a:latin typeface="Arial" panose="020B0604020202020204" pitchFamily="34" charset="0"/>
                  <a:cs typeface="Arial" panose="020B0604020202020204" pitchFamily="34" charset="0"/>
                </a:rPr>
                <a:t>i</a:t>
              </a:r>
              <a:r>
                <a:rPr lang="en-GB" sz="750" b="1" dirty="0">
                  <a:latin typeface="Arial" panose="020B0604020202020204" pitchFamily="34" charset="0"/>
                  <a:cs typeface="Arial" panose="020B0604020202020204" pitchFamily="34" charset="0"/>
                </a:rPr>
                <a:t>) Resident:</a:t>
              </a:r>
            </a:p>
            <a:p>
              <a:r>
                <a:rPr lang="en-GB" sz="750" dirty="0">
                  <a:latin typeface="Arial" panose="020B0604020202020204" pitchFamily="34" charset="0"/>
                  <a:cs typeface="Arial" panose="020B0604020202020204" pitchFamily="34" charset="0"/>
                </a:rPr>
                <a:t>Jobs: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economic inactivity / unemployment – people moving into workforce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People taking up higher paid jobs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People working more hours</a:t>
              </a:r>
            </a:p>
            <a:p>
              <a:r>
                <a:rPr lang="en-GB" sz="750" dirty="0">
                  <a:latin typeface="Arial" panose="020B0604020202020204" pitchFamily="34" charset="0"/>
                  <a:cs typeface="Arial" panose="020B0604020202020204" pitchFamily="34" charset="0"/>
                </a:rPr>
                <a:t>Leisure: 	</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leisure </a:t>
              </a:r>
              <a:r>
                <a:rPr lang="en-GB" sz="750" dirty="0">
                  <a:solidFill>
                    <a:schemeClr val="tx1"/>
                  </a:solidFill>
                  <a:latin typeface="Arial" panose="020B0604020202020204" pitchFamily="34" charset="0"/>
                  <a:cs typeface="Arial" panose="020B0604020202020204" pitchFamily="34" charset="0"/>
                </a:rPr>
                <a:t>spend in Pontypridd and Merthyr as well as Cardiff / Cardiff Bay </a:t>
              </a:r>
            </a:p>
            <a:p>
              <a:pPr marL="171450" indent="-171450">
                <a:buFont typeface="Arial" panose="020B0604020202020204" pitchFamily="34" charset="0"/>
                <a:buChar char="•"/>
              </a:pPr>
              <a:r>
                <a:rPr lang="en-GB" sz="750" dirty="0">
                  <a:solidFill>
                    <a:schemeClr val="tx1"/>
                  </a:solidFill>
                  <a:latin typeface="Arial" panose="020B0604020202020204" pitchFamily="34" charset="0"/>
                  <a:cs typeface="Arial" panose="020B0604020202020204" pitchFamily="34" charset="0"/>
                </a:rPr>
                <a:t>Improved access to / </a:t>
              </a:r>
              <a:r>
                <a:rPr lang="en-GB" sz="750" dirty="0">
                  <a:latin typeface="Arial" panose="020B0604020202020204" pitchFamily="34" charset="0"/>
                  <a:cs typeface="Arial" panose="020B0604020202020204" pitchFamily="34" charset="0"/>
                </a:rPr>
                <a:t>from major events</a:t>
              </a:r>
            </a:p>
            <a:p>
              <a:r>
                <a:rPr lang="en-GB" sz="750" dirty="0">
                  <a:latin typeface="Arial" panose="020B0604020202020204" pitchFamily="34" charset="0"/>
                  <a:cs typeface="Arial" panose="020B0604020202020204" pitchFamily="34" charset="0"/>
                </a:rPr>
                <a:t>Tertiary education and training, health, and business: minor impacts</a:t>
              </a:r>
            </a:p>
            <a:p>
              <a:r>
                <a:rPr lang="en-GB" sz="750" b="1" dirty="0">
                  <a:latin typeface="Arial" panose="020B0604020202020204" pitchFamily="34" charset="0"/>
                  <a:cs typeface="Arial" panose="020B0604020202020204" pitchFamily="34" charset="0"/>
                </a:rPr>
                <a:t>ii) Business:</a:t>
              </a:r>
            </a:p>
            <a:p>
              <a:r>
                <a:rPr lang="en-GB" sz="750" dirty="0">
                  <a:latin typeface="Arial" panose="020B0604020202020204" pitchFamily="34" charset="0"/>
                  <a:cs typeface="Arial" panose="020B0604020202020204" pitchFamily="34" charset="0"/>
                </a:rPr>
                <a:t>Cardiff and Key Regional Centres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Access to larger labour market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Productivity benefit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Access to a larger customer base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business turnover</a:t>
              </a:r>
            </a:p>
            <a:p>
              <a:r>
                <a:rPr lang="en-GB" sz="750" dirty="0">
                  <a:latin typeface="Arial" panose="020B0604020202020204" pitchFamily="34" charset="0"/>
                  <a:cs typeface="Arial" panose="020B0604020202020204" pitchFamily="34" charset="0"/>
                </a:rPr>
                <a:t>Non-Cardiff</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More money spent locally due to higher local wages versus more money spent in Cardiff</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More money spent due to visitors (leisure and business)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Encourages business resilience, formation, and expansion</a:t>
              </a:r>
            </a:p>
            <a:p>
              <a:r>
                <a:rPr lang="en-GB" sz="750" b="1" dirty="0">
                  <a:latin typeface="Arial" panose="020B0604020202020204" pitchFamily="34" charset="0"/>
                  <a:cs typeface="Arial" panose="020B0604020202020204" pitchFamily="34" charset="0"/>
                </a:rPr>
                <a:t>iii) Community: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Higher levels of inward investment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Land and property development and value impacts</a:t>
              </a:r>
            </a:p>
            <a:p>
              <a:pPr marL="357188" lvl="1" indent="-174625">
                <a:buFont typeface="Arial" panose="020B0604020202020204" pitchFamily="34" charset="0"/>
                <a:buChar char="•"/>
              </a:pPr>
              <a:r>
                <a:rPr lang="en-GB" sz="750" i="1" dirty="0">
                  <a:latin typeface="Arial" panose="020B0604020202020204" pitchFamily="34" charset="0"/>
                  <a:cs typeface="Arial" panose="020B0604020202020204" pitchFamily="34" charset="0"/>
                </a:rPr>
                <a:t>Increased in-migration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Enhanced town centre vitality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Lower levels of social deprivation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outmigration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productivity (agglomeration) – Wales wide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Cross Cutting Themes</a:t>
              </a:r>
            </a:p>
          </p:txBody>
        </p:sp>
        <p:sp>
          <p:nvSpPr>
            <p:cNvPr id="30" name="Arrow: Right 29">
              <a:extLst>
                <a:ext uri="{FF2B5EF4-FFF2-40B4-BE49-F238E27FC236}">
                  <a16:creationId xmlns:a16="http://schemas.microsoft.com/office/drawing/2014/main" id="{232B6138-6604-4CE9-884E-A151D390CF9B}"/>
                </a:ext>
              </a:extLst>
            </p:cNvPr>
            <p:cNvSpPr/>
            <p:nvPr/>
          </p:nvSpPr>
          <p:spPr>
            <a:xfrm>
              <a:off x="9575076" y="339854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1" name="Rectangle 30">
              <a:extLst>
                <a:ext uri="{FF2B5EF4-FFF2-40B4-BE49-F238E27FC236}">
                  <a16:creationId xmlns:a16="http://schemas.microsoft.com/office/drawing/2014/main" id="{5DC5E3DF-DB03-45A6-B161-9488DBDFFAAD}"/>
                </a:ext>
              </a:extLst>
            </p:cNvPr>
            <p:cNvSpPr/>
            <p:nvPr/>
          </p:nvSpPr>
          <p:spPr>
            <a:xfrm>
              <a:off x="7432767"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Arial" panose="020B0604020202020204" pitchFamily="34" charset="0"/>
                <a:buChar char="•"/>
              </a:pPr>
              <a:r>
                <a:rPr lang="en-GB" sz="750" b="1" u="sng" dirty="0">
                  <a:latin typeface="Arial" panose="020B0604020202020204" pitchFamily="34" charset="0"/>
                  <a:cs typeface="Arial" panose="020B0604020202020204" pitchFamily="34" charset="0"/>
                </a:rPr>
                <a:t>Increased rail patronage </a:t>
              </a:r>
            </a:p>
            <a:p>
              <a:pPr marL="357188" lvl="1" indent="-87313">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New trips (commuting, education, leisure, visitor, including for persons with reduced mobility and other affected groups)</a:t>
              </a:r>
              <a:endParaRPr lang="en-GB" sz="750" dirty="0">
                <a:solidFill>
                  <a:prstClr val="black"/>
                </a:solidFill>
                <a:latin typeface="Arial" panose="020B0604020202020204" pitchFamily="34" charset="0"/>
                <a:cs typeface="Arial" panose="020B0604020202020204" pitchFamily="34" charset="0"/>
              </a:endParaRPr>
            </a:p>
            <a:p>
              <a:pPr marL="357188" lvl="1" indent="-87313">
                <a:buFont typeface="Arial" panose="020B0604020202020204" pitchFamily="34" charset="0"/>
                <a:buChar char="•"/>
              </a:pPr>
              <a:r>
                <a:rPr lang="en-GB" sz="750" dirty="0">
                  <a:solidFill>
                    <a:prstClr val="black"/>
                  </a:solidFill>
                  <a:latin typeface="Arial" panose="020B0604020202020204" pitchFamily="34" charset="0"/>
                  <a:cs typeface="Arial" panose="020B0604020202020204" pitchFamily="34" charset="0"/>
                </a:rPr>
                <a:t>Change in trip destination</a:t>
              </a:r>
            </a:p>
            <a:p>
              <a:pPr marL="357188" lvl="1" indent="-87313">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Modal Switch:</a:t>
              </a:r>
              <a:endParaRPr lang="en-GB" sz="750" dirty="0">
                <a:solidFill>
                  <a:prstClr val="black"/>
                </a:solidFill>
                <a:latin typeface="Arial" panose="020B0604020202020204" pitchFamily="34" charset="0"/>
                <a:cs typeface="Arial" panose="020B0604020202020204" pitchFamily="34" charset="0"/>
              </a:endParaRPr>
            </a:p>
            <a:p>
              <a:pPr marL="803275" lvl="2" indent="-174625">
                <a:buFont typeface="Arial" panose="020B0604020202020204" pitchFamily="34" charset="0"/>
                <a:buChar char="•"/>
              </a:pPr>
              <a:r>
                <a:rPr kumimoji="0" lang="en-GB" sz="75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Reduced bus patronage</a:t>
              </a:r>
            </a:p>
            <a:p>
              <a:pPr marL="803275" lvl="2" indent="-174625">
                <a:buFont typeface="Arial" panose="020B0604020202020204" pitchFamily="34" charset="0"/>
                <a:buChar char="•"/>
              </a:pPr>
              <a:r>
                <a:rPr kumimoji="0" lang="en-GB" sz="75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Reduced car trips</a:t>
              </a:r>
            </a:p>
            <a:p>
              <a:pPr marL="985838" lvl="3" indent="-87313">
                <a:buFont typeface="Arial" panose="020B0604020202020204" pitchFamily="34" charset="0"/>
                <a:buChar char="•"/>
              </a:pPr>
              <a:r>
                <a:rPr lang="en-GB" sz="750" i="1" dirty="0">
                  <a:solidFill>
                    <a:prstClr val="black"/>
                  </a:solidFill>
                  <a:latin typeface="Arial" panose="020B0604020202020204" pitchFamily="34" charset="0"/>
                  <a:cs typeface="Arial" panose="020B0604020202020204" pitchFamily="34" charset="0"/>
                </a:rPr>
                <a:t>More walking / cycling as part of journey versus</a:t>
              </a:r>
              <a:endParaRPr lang="en-GB" sz="750" i="1" dirty="0">
                <a:latin typeface="Arial" panose="020B0604020202020204" pitchFamily="34" charset="0"/>
                <a:cs typeface="Arial" panose="020B0604020202020204" pitchFamily="34" charset="0"/>
              </a:endParaRPr>
            </a:p>
            <a:p>
              <a:pPr marL="803275" lvl="2" indent="-174625">
                <a:buFont typeface="Arial" panose="020B0604020202020204" pitchFamily="34" charset="0"/>
                <a:buChar char="•"/>
                <a:defRPr/>
              </a:pPr>
              <a:r>
                <a:rPr lang="en-GB" sz="750" i="1" dirty="0">
                  <a:solidFill>
                    <a:prstClr val="black"/>
                  </a:solidFill>
                  <a:latin typeface="Arial" panose="020B0604020202020204" pitchFamily="34" charset="0"/>
                  <a:cs typeface="Arial" panose="020B0604020202020204" pitchFamily="34" charset="0"/>
                </a:rPr>
                <a:t>Reduced walking / cycling for short trips in urban areas</a:t>
              </a:r>
            </a:p>
          </p:txBody>
        </p:sp>
        <p:sp>
          <p:nvSpPr>
            <p:cNvPr id="32" name="Rectangle 31">
              <a:extLst>
                <a:ext uri="{FF2B5EF4-FFF2-40B4-BE49-F238E27FC236}">
                  <a16:creationId xmlns:a16="http://schemas.microsoft.com/office/drawing/2014/main" id="{0D4EE1C5-A9FB-465E-A246-EE03C9FF800B}"/>
                </a:ext>
              </a:extLst>
            </p:cNvPr>
            <p:cNvSpPr/>
            <p:nvPr/>
          </p:nvSpPr>
          <p:spPr>
            <a:xfrm>
              <a:off x="104502" y="696682"/>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Transport – supply side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Slow line speeds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Long sections of </a:t>
              </a:r>
              <a:r>
                <a:rPr lang="en-GB" sz="750" dirty="0">
                  <a:solidFill>
                    <a:schemeClr val="tx1"/>
                  </a:solidFill>
                  <a:latin typeface="Arial" panose="020B0604020202020204" pitchFamily="34" charset="0"/>
                  <a:cs typeface="Arial" panose="020B0604020202020204" pitchFamily="34" charset="0"/>
                </a:rPr>
                <a:t>single track </a:t>
              </a:r>
            </a:p>
            <a:p>
              <a:pPr marL="285750" indent="-285750">
                <a:buFont typeface="Arial" panose="020B0604020202020204" pitchFamily="34" charset="0"/>
                <a:buChar char="•"/>
              </a:pPr>
              <a:r>
                <a:rPr lang="en-GB" sz="750" dirty="0">
                  <a:solidFill>
                    <a:schemeClr val="tx1"/>
                  </a:solidFill>
                  <a:latin typeface="Arial" panose="020B0604020202020204" pitchFamily="34" charset="0"/>
                  <a:cs typeface="Arial" panose="020B0604020202020204" pitchFamily="34" charset="0"/>
                </a:rPr>
                <a:t>Outdated rolling stock and diesel, giving rise to higher emissions</a:t>
              </a:r>
            </a:p>
            <a:p>
              <a:pPr marL="285750" indent="-285750">
                <a:buFont typeface="Arial" panose="020B0604020202020204" pitchFamily="34" charset="0"/>
                <a:buChar char="•"/>
              </a:pPr>
              <a:r>
                <a:rPr lang="en-GB" sz="750" dirty="0">
                  <a:solidFill>
                    <a:schemeClr val="tx1"/>
                  </a:solidFill>
                  <a:latin typeface="Arial" panose="020B0604020202020204" pitchFamily="34" charset="0"/>
                  <a:cs typeface="Arial" panose="020B0604020202020204" pitchFamily="34" charset="0"/>
                </a:rPr>
                <a:t>Limited number of available rolling stock units can contribute to short forming of services (where a service operates with fewer carriages than booked) </a:t>
              </a:r>
            </a:p>
            <a:p>
              <a:pPr marL="285750" indent="-285750">
                <a:buFont typeface="Arial" panose="020B0604020202020204" pitchFamily="34" charset="0"/>
                <a:buChar char="•"/>
              </a:pPr>
              <a:r>
                <a:rPr lang="en-GB" sz="750" dirty="0">
                  <a:solidFill>
                    <a:schemeClr val="tx1"/>
                  </a:solidFill>
                  <a:latin typeface="Arial" panose="020B0604020202020204" pitchFamily="34" charset="0"/>
                  <a:cs typeface="Arial" panose="020B0604020202020204" pitchFamily="34" charset="0"/>
                </a:rPr>
                <a:t>Reliability issues due to short forming</a:t>
              </a:r>
            </a:p>
            <a:p>
              <a:pPr marL="285750" indent="-285750">
                <a:buFont typeface="Arial" panose="020B0604020202020204" pitchFamily="34" charset="0"/>
                <a:buChar char="•"/>
              </a:pPr>
              <a:r>
                <a:rPr lang="en-GB" sz="750" dirty="0">
                  <a:solidFill>
                    <a:schemeClr val="tx1"/>
                  </a:solidFill>
                  <a:latin typeface="Arial" panose="020B0604020202020204" pitchFamily="34" charset="0"/>
                  <a:cs typeface="Arial" panose="020B0604020202020204" pitchFamily="34" charset="0"/>
                </a:rPr>
                <a:t>Insufficient seating capacity on some services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Insufficient seating capacity on some services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Current infrastructure prevents direct connection to CB</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Capacity constraints on the road network</a:t>
              </a:r>
            </a:p>
            <a:p>
              <a:endParaRPr lang="en-GB" sz="750" b="1" u="sng" dirty="0">
                <a:latin typeface="Arial" panose="020B0604020202020204" pitchFamily="34" charset="0"/>
                <a:cs typeface="Arial" panose="020B0604020202020204" pitchFamily="34" charset="0"/>
              </a:endParaRPr>
            </a:p>
            <a:p>
              <a:r>
                <a:rPr lang="en-GB" sz="750" b="1" u="sng" dirty="0">
                  <a:latin typeface="Arial" panose="020B0604020202020204" pitchFamily="34" charset="0"/>
                  <a:cs typeface="Arial" panose="020B0604020202020204" pitchFamily="34" charset="0"/>
                </a:rPr>
                <a:t>Transport – user perspective: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Low service </a:t>
              </a:r>
              <a:r>
                <a:rPr lang="en-GB" sz="750" dirty="0">
                  <a:solidFill>
                    <a:schemeClr val="tx1"/>
                  </a:solidFill>
                  <a:latin typeface="Arial" panose="020B0604020202020204" pitchFamily="34" charset="0"/>
                  <a:cs typeface="Arial" panose="020B0604020202020204" pitchFamily="34" charset="0"/>
                </a:rPr>
                <a:t>frequency on northern sections of TAM Lines i.e. north of Abercynon / Pontypridd (max two trains per hour)</a:t>
              </a:r>
            </a:p>
            <a:p>
              <a:pPr marL="285750" indent="-285750">
                <a:buFont typeface="Arial" panose="020B0604020202020204" pitchFamily="34" charset="0"/>
                <a:buChar char="•"/>
              </a:pPr>
              <a:r>
                <a:rPr lang="en-GB" sz="750" dirty="0">
                  <a:solidFill>
                    <a:schemeClr val="tx1"/>
                  </a:solidFill>
                  <a:latin typeface="Arial" panose="020B0604020202020204" pitchFamily="34" charset="0"/>
                  <a:cs typeface="Arial" panose="020B0604020202020204" pitchFamily="34" charset="0"/>
                </a:rPr>
                <a:t>Long in-vehicle journey times on TAM Lines (&gt;1 hour</a:t>
              </a:r>
              <a:r>
                <a:rPr lang="en-GB" sz="750" dirty="0">
                  <a:latin typeface="Arial" panose="020B0604020202020204" pitchFamily="34" charset="0"/>
                  <a:cs typeface="Arial" panose="020B0604020202020204" pitchFamily="34" charset="0"/>
                </a:rPr>
                <a:t>) which are not competitive with the private car</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Overcrowding at peak times / approaches to city / inability to get on</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Interchange required to access CB</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Limited bus network between Treherbert, Aberdare, and to a lesser extent Merthyr and Cardiff</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High traffic volumes on radial approaches into Cardiff leading to long and unreliable journey times for all road users</a:t>
              </a:r>
            </a:p>
            <a:p>
              <a:endParaRPr lang="en-GB" sz="750" dirty="0">
                <a:latin typeface="Arial" panose="020B0604020202020204" pitchFamily="34" charset="0"/>
                <a:cs typeface="Arial" panose="020B0604020202020204" pitchFamily="34" charset="0"/>
              </a:endParaRPr>
            </a:p>
            <a:p>
              <a:r>
                <a:rPr lang="en-GB" sz="750" b="1" u="sng" dirty="0">
                  <a:latin typeface="Arial" panose="020B0604020202020204" pitchFamily="34" charset="0"/>
                  <a:cs typeface="Arial" panose="020B0604020202020204" pitchFamily="34" charset="0"/>
                </a:rPr>
                <a:t>Socio-economic:</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Negative socio-economic picture for residents, businesses, and communities</a:t>
              </a:r>
            </a:p>
          </p:txBody>
        </p:sp>
        <p:sp>
          <p:nvSpPr>
            <p:cNvPr id="33" name="Rectangle 32">
              <a:extLst>
                <a:ext uri="{FF2B5EF4-FFF2-40B4-BE49-F238E27FC236}">
                  <a16:creationId xmlns:a16="http://schemas.microsoft.com/office/drawing/2014/main" id="{234C3877-B158-4AAB-B4BD-47B3D2D7128D}"/>
                </a:ext>
              </a:extLst>
            </p:cNvPr>
            <p:cNvSpPr/>
            <p:nvPr/>
          </p:nvSpPr>
          <p:spPr>
            <a:xfrm>
              <a:off x="2547257"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ERDF Inputs:</a:t>
              </a:r>
            </a:p>
            <a:p>
              <a:r>
                <a:rPr lang="en-GB" sz="750" dirty="0">
                  <a:latin typeface="Arial" panose="020B0604020202020204" pitchFamily="34" charset="0"/>
                  <a:cs typeface="Arial" panose="020B0604020202020204" pitchFamily="34" charset="0"/>
                </a:rPr>
                <a:t>West Wales Operational Programme: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Infrastructure works to allow the service to be increased to four trains per hour between Porth and </a:t>
              </a:r>
              <a:r>
                <a:rPr lang="en-GB" sz="750" dirty="0" err="1">
                  <a:latin typeface="Arial" panose="020B0604020202020204" pitchFamily="34" charset="0"/>
                  <a:cs typeface="Arial" panose="020B0604020202020204" pitchFamily="34" charset="0"/>
                </a:rPr>
                <a:t>Treherbert</a:t>
              </a:r>
              <a:r>
                <a:rPr lang="en-GB" sz="750" dirty="0">
                  <a:latin typeface="Arial" panose="020B0604020202020204" pitchFamily="34" charset="0"/>
                  <a:cs typeface="Arial" panose="020B0604020202020204" pitchFamily="34" charset="0"/>
                </a:rPr>
                <a:t> and along the length of the Aberdare and Merthyr Lines.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Other improvements in anticipation of the electrification of the line, including installation of dynamic passing loops; advanced works to improve platform accessibility; improvements to lineside fencing and route works; a new platform and footbridge at Quaker Yard; installation of foundations and masts / support structures in preparation for electrification. </a:t>
              </a:r>
            </a:p>
            <a:p>
              <a:r>
                <a:rPr lang="en-GB" sz="750" dirty="0">
                  <a:latin typeface="Arial" panose="020B0604020202020204" pitchFamily="34" charset="0"/>
                  <a:cs typeface="Arial" panose="020B0604020202020204" pitchFamily="34" charset="0"/>
                </a:rPr>
                <a:t>East Wales Operational Programme: </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Infrastructure enhancements to the railway line between CQS and CB to provide increased line capacity, allowing direct services from TAM to Cardiff Bay</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Track improvements to facilitate increased trains per hour (20+ in each direction) and direct access to Cardiff Bay through platforms 4 and 5. </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£146 million</a:t>
              </a:r>
            </a:p>
            <a:p>
              <a:r>
                <a:rPr lang="en-GB" sz="750" b="1" u="sng" dirty="0">
                  <a:latin typeface="Arial" panose="020B0604020202020204" pitchFamily="34" charset="0"/>
                  <a:cs typeface="Arial" panose="020B0604020202020204" pitchFamily="34" charset="0"/>
                </a:rPr>
                <a:t>Welsh Government /TfW / DfT Inputs: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Electrification </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New rolling stock</a:t>
              </a:r>
            </a:p>
          </p:txBody>
        </p:sp>
        <p:sp>
          <p:nvSpPr>
            <p:cNvPr id="34" name="Rectangle 33">
              <a:extLst>
                <a:ext uri="{FF2B5EF4-FFF2-40B4-BE49-F238E27FC236}">
                  <a16:creationId xmlns:a16="http://schemas.microsoft.com/office/drawing/2014/main" id="{2F651737-5EC2-4C40-96EC-A23CAF083419}"/>
                </a:ext>
              </a:extLst>
            </p:cNvPr>
            <p:cNvSpPr/>
            <p:nvPr/>
          </p:nvSpPr>
          <p:spPr>
            <a:xfrm>
              <a:off x="4990012"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kumimoji="0" lang="en-GB" sz="75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Improved connectivity to key services, including employment, health and education, cultural and heritage, arts, sports and recreation derived from:</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in vehicle journey times </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New direct connections to Cardiff Bay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Loss of direct connections to Bridgend / Barry Island</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Enhanced frequency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line capacity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passenger seating capacity</a:t>
              </a:r>
            </a:p>
            <a:p>
              <a:pPr marL="171450" indent="-171450">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Improved journey quality through newer vehicles</a:t>
              </a:r>
              <a:r>
                <a:rPr lang="en-GB" sz="750" dirty="0">
                  <a:solidFill>
                    <a:prstClr val="black"/>
                  </a:solidFill>
                  <a:latin typeface="Arial" panose="020B0604020202020204" pitchFamily="34" charset="0"/>
                  <a:cs typeface="Arial" panose="020B0604020202020204" pitchFamily="34" charset="0"/>
                </a:rPr>
                <a:t> </a:t>
              </a: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enhanced services</a:t>
              </a:r>
            </a:p>
            <a:p>
              <a:pPr marL="171450" indent="-171450">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Enhanced reliability</a:t>
              </a:r>
            </a:p>
            <a:p>
              <a:pPr marL="171450" indent="-171450">
                <a:buFont typeface="Arial" panose="020B0604020202020204" pitchFamily="34" charset="0"/>
                <a:buChar char="•"/>
              </a:pPr>
              <a:r>
                <a:rPr lang="en-GB" sz="750" dirty="0">
                  <a:solidFill>
                    <a:prstClr val="black"/>
                  </a:solidFill>
                  <a:latin typeface="Arial" panose="020B0604020202020204" pitchFamily="34" charset="0"/>
                  <a:cs typeface="Arial" panose="020B0604020202020204" pitchFamily="34" charset="0"/>
                </a:rPr>
                <a:t>Increased resilience through greater operational flexibility</a:t>
              </a:r>
            </a:p>
            <a:p>
              <a:pPr marL="171450" indent="-171450">
                <a:buFont typeface="Arial" panose="020B0604020202020204" pitchFamily="34" charset="0"/>
                <a:buChar char="•"/>
              </a:pPr>
              <a:endParaRPr lang="en-GB" sz="75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kumimoji="0" lang="en-GB" sz="75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ERDF Output Indicator: Intermodal facilities created or improved</a:t>
              </a:r>
            </a:p>
            <a:p>
              <a:pPr marL="171450" indent="-171450">
                <a:buFont typeface="Arial" panose="020B0604020202020204" pitchFamily="34" charset="0"/>
                <a:buChar char="•"/>
              </a:pPr>
              <a:r>
                <a:rPr kumimoji="0" lang="en-GB" sz="75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ERDF Output Indicator: Total length of reconstructed or upgraded railway line  </a:t>
              </a:r>
            </a:p>
            <a:p>
              <a:pPr marL="171450" indent="-171450">
                <a:buFont typeface="Arial" panose="020B0604020202020204" pitchFamily="34" charset="0"/>
                <a:buChar char="•"/>
              </a:pPr>
              <a:endParaRPr lang="en-GB" sz="800" dirty="0">
                <a:solidFill>
                  <a:prstClr val="black"/>
                </a:solidFill>
                <a:latin typeface="Arial" panose="020B0604020202020204" pitchFamily="34" charset="0"/>
                <a:cs typeface="Arial" panose="020B0604020202020204" pitchFamily="34" charset="0"/>
              </a:endParaRPr>
            </a:p>
          </p:txBody>
        </p:sp>
        <p:sp>
          <p:nvSpPr>
            <p:cNvPr id="35" name="Arrow: Right 34">
              <a:extLst>
                <a:ext uri="{FF2B5EF4-FFF2-40B4-BE49-F238E27FC236}">
                  <a16:creationId xmlns:a16="http://schemas.microsoft.com/office/drawing/2014/main" id="{036386A3-1765-4A25-BC9B-16C4DF0DC66D}"/>
                </a:ext>
              </a:extLst>
            </p:cNvPr>
            <p:cNvSpPr/>
            <p:nvPr/>
          </p:nvSpPr>
          <p:spPr>
            <a:xfrm>
              <a:off x="7132321" y="339854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6" name="Arrow: Right 35">
              <a:extLst>
                <a:ext uri="{FF2B5EF4-FFF2-40B4-BE49-F238E27FC236}">
                  <a16:creationId xmlns:a16="http://schemas.microsoft.com/office/drawing/2014/main" id="{E527B4E7-2325-4A6A-9A3E-F5914253276B}"/>
                </a:ext>
              </a:extLst>
            </p:cNvPr>
            <p:cNvSpPr/>
            <p:nvPr/>
          </p:nvSpPr>
          <p:spPr>
            <a:xfrm>
              <a:off x="4689566" y="342900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7" name="Arrow: Right 36">
              <a:extLst>
                <a:ext uri="{FF2B5EF4-FFF2-40B4-BE49-F238E27FC236}">
                  <a16:creationId xmlns:a16="http://schemas.microsoft.com/office/drawing/2014/main" id="{14B9F612-77C8-4C01-94A6-0CEBD26EC292}"/>
                </a:ext>
              </a:extLst>
            </p:cNvPr>
            <p:cNvSpPr/>
            <p:nvPr/>
          </p:nvSpPr>
          <p:spPr>
            <a:xfrm>
              <a:off x="2246811" y="3429000"/>
              <a:ext cx="278675"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8" name="Rectangle 37">
              <a:extLst>
                <a:ext uri="{FF2B5EF4-FFF2-40B4-BE49-F238E27FC236}">
                  <a16:creationId xmlns:a16="http://schemas.microsoft.com/office/drawing/2014/main" id="{5FE262B9-7BCD-4943-ABD6-558FD52E4391}"/>
                </a:ext>
              </a:extLst>
            </p:cNvPr>
            <p:cNvSpPr/>
            <p:nvPr/>
          </p:nvSpPr>
          <p:spPr>
            <a:xfrm>
              <a:off x="104502" y="16462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Context</a:t>
              </a:r>
            </a:p>
          </p:txBody>
        </p:sp>
        <p:sp>
          <p:nvSpPr>
            <p:cNvPr id="39" name="Rectangle 38">
              <a:extLst>
                <a:ext uri="{FF2B5EF4-FFF2-40B4-BE49-F238E27FC236}">
                  <a16:creationId xmlns:a16="http://schemas.microsoft.com/office/drawing/2014/main" id="{3AB42D75-4E01-42A0-8598-BB21ED644CD4}"/>
                </a:ext>
              </a:extLst>
            </p:cNvPr>
            <p:cNvSpPr/>
            <p:nvPr/>
          </p:nvSpPr>
          <p:spPr>
            <a:xfrm>
              <a:off x="2547256"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Inputs</a:t>
              </a:r>
            </a:p>
          </p:txBody>
        </p:sp>
        <p:sp>
          <p:nvSpPr>
            <p:cNvPr id="40" name="Rectangle 39">
              <a:extLst>
                <a:ext uri="{FF2B5EF4-FFF2-40B4-BE49-F238E27FC236}">
                  <a16:creationId xmlns:a16="http://schemas.microsoft.com/office/drawing/2014/main" id="{D637606A-8C32-40B2-8543-53D2B872C297}"/>
                </a:ext>
              </a:extLst>
            </p:cNvPr>
            <p:cNvSpPr/>
            <p:nvPr/>
          </p:nvSpPr>
          <p:spPr>
            <a:xfrm>
              <a:off x="4990012"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Outputs</a:t>
              </a:r>
            </a:p>
          </p:txBody>
        </p:sp>
        <p:sp>
          <p:nvSpPr>
            <p:cNvPr id="41" name="Rectangle 40">
              <a:extLst>
                <a:ext uri="{FF2B5EF4-FFF2-40B4-BE49-F238E27FC236}">
                  <a16:creationId xmlns:a16="http://schemas.microsoft.com/office/drawing/2014/main" id="{4908CC95-4C86-4398-A40E-E5264FCE6846}"/>
                </a:ext>
              </a:extLst>
            </p:cNvPr>
            <p:cNvSpPr/>
            <p:nvPr/>
          </p:nvSpPr>
          <p:spPr>
            <a:xfrm>
              <a:off x="7432766"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Outcomes</a:t>
              </a:r>
            </a:p>
          </p:txBody>
        </p:sp>
        <p:sp>
          <p:nvSpPr>
            <p:cNvPr id="42" name="Rectangle 41">
              <a:extLst>
                <a:ext uri="{FF2B5EF4-FFF2-40B4-BE49-F238E27FC236}">
                  <a16:creationId xmlns:a16="http://schemas.microsoft.com/office/drawing/2014/main" id="{00AE32B5-539D-4DB2-BCAC-108DBA8A5CE6}"/>
                </a:ext>
              </a:extLst>
            </p:cNvPr>
            <p:cNvSpPr/>
            <p:nvPr/>
          </p:nvSpPr>
          <p:spPr>
            <a:xfrm>
              <a:off x="9875522"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Impact</a:t>
              </a:r>
            </a:p>
          </p:txBody>
        </p:sp>
      </p:grpSp>
    </p:spTree>
    <p:extLst>
      <p:ext uri="{BB962C8B-B14F-4D97-AF65-F5344CB8AC3E}">
        <p14:creationId xmlns:p14="http://schemas.microsoft.com/office/powerpoint/2010/main" val="3239643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3231-B94C-4CBD-B7C4-5CF63426EA0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3) Rhymney Line</a:t>
            </a:r>
          </a:p>
        </p:txBody>
      </p:sp>
    </p:spTree>
    <p:extLst>
      <p:ext uri="{BB962C8B-B14F-4D97-AF65-F5344CB8AC3E}">
        <p14:creationId xmlns:p14="http://schemas.microsoft.com/office/powerpoint/2010/main" val="4283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C382B45-3119-47BA-BD00-2B9ED91FAE38}"/>
              </a:ext>
            </a:extLst>
          </p:cNvPr>
          <p:cNvGrpSpPr/>
          <p:nvPr/>
        </p:nvGrpSpPr>
        <p:grpSpPr>
          <a:xfrm>
            <a:off x="45625" y="41177"/>
            <a:ext cx="12100750" cy="6775646"/>
            <a:chOff x="104502" y="164620"/>
            <a:chExt cx="11913329" cy="6601939"/>
          </a:xfrm>
        </p:grpSpPr>
        <p:sp>
          <p:nvSpPr>
            <p:cNvPr id="20" name="Rectangle 19">
              <a:extLst>
                <a:ext uri="{FF2B5EF4-FFF2-40B4-BE49-F238E27FC236}">
                  <a16:creationId xmlns:a16="http://schemas.microsoft.com/office/drawing/2014/main" id="{B54F92C4-618E-46FC-AA10-DD4C01CD4D97}"/>
                </a:ext>
              </a:extLst>
            </p:cNvPr>
            <p:cNvSpPr/>
            <p:nvPr/>
          </p:nvSpPr>
          <p:spPr>
            <a:xfrm>
              <a:off x="9875522"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Transport: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Potential changes to bus network</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congestion for remaining road users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Journey time reliability benefits to remaining road users</a:t>
              </a:r>
            </a:p>
            <a:p>
              <a:pPr marL="171450" indent="-171450">
                <a:buFont typeface="Arial" panose="020B0604020202020204" pitchFamily="34" charset="0"/>
                <a:buChar char="•"/>
              </a:pPr>
              <a:r>
                <a:rPr lang="en-GB" sz="750" dirty="0">
                  <a:solidFill>
                    <a:schemeClr val="tx1"/>
                  </a:solidFill>
                  <a:latin typeface="Arial" panose="020B0604020202020204" pitchFamily="34" charset="0"/>
                  <a:cs typeface="Arial" panose="020B0604020202020204" pitchFamily="34" charset="0"/>
                </a:rPr>
                <a:t>Reduced CO2 emissions due to reduced car kilometres / new rolling stock </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Improved air quality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Safety and other environmental benefits, including noise</a:t>
              </a:r>
            </a:p>
            <a:p>
              <a:r>
                <a:rPr lang="en-GB" sz="750" b="1" u="sng" dirty="0">
                  <a:latin typeface="Arial" panose="020B0604020202020204" pitchFamily="34" charset="0"/>
                  <a:cs typeface="Arial" panose="020B0604020202020204" pitchFamily="34" charset="0"/>
                </a:rPr>
                <a:t>Socio-economic:</a:t>
              </a:r>
            </a:p>
            <a:p>
              <a:r>
                <a:rPr lang="en-GB" sz="750" b="1" dirty="0" err="1">
                  <a:latin typeface="Arial" panose="020B0604020202020204" pitchFamily="34" charset="0"/>
                  <a:cs typeface="Arial" panose="020B0604020202020204" pitchFamily="34" charset="0"/>
                </a:rPr>
                <a:t>i</a:t>
              </a:r>
              <a:r>
                <a:rPr lang="en-GB" sz="750" b="1" dirty="0">
                  <a:latin typeface="Arial" panose="020B0604020202020204" pitchFamily="34" charset="0"/>
                  <a:cs typeface="Arial" panose="020B0604020202020204" pitchFamily="34" charset="0"/>
                </a:rPr>
                <a:t>) Resident:</a:t>
              </a:r>
            </a:p>
            <a:p>
              <a:r>
                <a:rPr lang="en-GB" sz="750" dirty="0">
                  <a:latin typeface="Arial" panose="020B0604020202020204" pitchFamily="34" charset="0"/>
                  <a:cs typeface="Arial" panose="020B0604020202020204" pitchFamily="34" charset="0"/>
                </a:rPr>
                <a:t>Jobs: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economic inactivity / unemployment – people moving into workforce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People taking up higher paid jobs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People working more hours</a:t>
              </a:r>
            </a:p>
            <a:p>
              <a:r>
                <a:rPr lang="en-GB" sz="750" dirty="0">
                  <a:latin typeface="Arial" panose="020B0604020202020204" pitchFamily="34" charset="0"/>
                  <a:cs typeface="Arial" panose="020B0604020202020204" pitchFamily="34" charset="0"/>
                </a:rPr>
                <a:t>Leisure: 	</a:t>
              </a:r>
              <a:endParaRPr lang="en-GB" sz="75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750" dirty="0">
                  <a:solidFill>
                    <a:schemeClr val="tx1"/>
                  </a:solidFill>
                  <a:latin typeface="Arial" panose="020B0604020202020204" pitchFamily="34" charset="0"/>
                  <a:cs typeface="Arial" panose="020B0604020202020204" pitchFamily="34" charset="0"/>
                </a:rPr>
                <a:t>Increased leisure spend in Caerphilly as well as in Cardiff</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Improved access to / from major events</a:t>
              </a:r>
            </a:p>
            <a:p>
              <a:r>
                <a:rPr lang="en-GB" sz="750" dirty="0">
                  <a:latin typeface="Arial" panose="020B0604020202020204" pitchFamily="34" charset="0"/>
                  <a:cs typeface="Arial" panose="020B0604020202020204" pitchFamily="34" charset="0"/>
                </a:rPr>
                <a:t>Tertiary education and training, health, and business: minor impacts</a:t>
              </a:r>
            </a:p>
            <a:p>
              <a:r>
                <a:rPr lang="en-GB" sz="750" b="1" dirty="0">
                  <a:latin typeface="Arial" panose="020B0604020202020204" pitchFamily="34" charset="0"/>
                  <a:cs typeface="Arial" panose="020B0604020202020204" pitchFamily="34" charset="0"/>
                </a:rPr>
                <a:t>ii) Business:</a:t>
              </a:r>
            </a:p>
            <a:p>
              <a:r>
                <a:rPr lang="en-GB" sz="750" dirty="0">
                  <a:latin typeface="Arial" panose="020B0604020202020204" pitchFamily="34" charset="0"/>
                  <a:cs typeface="Arial" panose="020B0604020202020204" pitchFamily="34" charset="0"/>
                </a:rPr>
                <a:t>Cardiff and Key Regional Centres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Access to larger labour market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Productivity benefit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Access to a larger customer base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business turnover</a:t>
              </a:r>
            </a:p>
            <a:p>
              <a:r>
                <a:rPr lang="en-GB" sz="750" dirty="0">
                  <a:latin typeface="Arial" panose="020B0604020202020204" pitchFamily="34" charset="0"/>
                  <a:cs typeface="Arial" panose="020B0604020202020204" pitchFamily="34" charset="0"/>
                </a:rPr>
                <a:t>Non-Cardiff</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More money spent locally due to higher local wages versus more money spent in Cardiff</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More money spent due to visitors (leisure and business)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Encourages business resilience, formation, and expansion</a:t>
              </a:r>
            </a:p>
            <a:p>
              <a:r>
                <a:rPr lang="en-GB" sz="750" b="1" dirty="0">
                  <a:latin typeface="Arial" panose="020B0604020202020204" pitchFamily="34" charset="0"/>
                  <a:cs typeface="Arial" panose="020B0604020202020204" pitchFamily="34" charset="0"/>
                </a:rPr>
                <a:t>iii) Community: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Higher levels of inward investment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Land and property development and value impacts</a:t>
              </a:r>
            </a:p>
            <a:p>
              <a:pPr marL="357188" lvl="1" indent="-174625">
                <a:buFont typeface="Arial" panose="020B0604020202020204" pitchFamily="34" charset="0"/>
                <a:buChar char="•"/>
              </a:pPr>
              <a:r>
                <a:rPr lang="en-GB" sz="750" dirty="0">
                  <a:latin typeface="Arial" panose="020B0604020202020204" pitchFamily="34" charset="0"/>
                  <a:cs typeface="Arial" panose="020B0604020202020204" pitchFamily="34" charset="0"/>
                </a:rPr>
                <a:t>Increased </a:t>
              </a:r>
              <a:r>
                <a:rPr lang="en-GB" sz="750" i="1" dirty="0">
                  <a:latin typeface="Arial" panose="020B0604020202020204" pitchFamily="34" charset="0"/>
                  <a:cs typeface="Arial" panose="020B0604020202020204" pitchFamily="34" charset="0"/>
                </a:rPr>
                <a:t>in-migration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Enhanced town centre vitality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Lower levels of social deprivation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outmigration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productivity (agglomeration) – Wales wide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Cross Cutting Themes</a:t>
              </a:r>
            </a:p>
          </p:txBody>
        </p:sp>
        <p:sp>
          <p:nvSpPr>
            <p:cNvPr id="30" name="Arrow: Right 29">
              <a:extLst>
                <a:ext uri="{FF2B5EF4-FFF2-40B4-BE49-F238E27FC236}">
                  <a16:creationId xmlns:a16="http://schemas.microsoft.com/office/drawing/2014/main" id="{232B6138-6604-4CE9-884E-A151D390CF9B}"/>
                </a:ext>
              </a:extLst>
            </p:cNvPr>
            <p:cNvSpPr/>
            <p:nvPr/>
          </p:nvSpPr>
          <p:spPr>
            <a:xfrm>
              <a:off x="9575076" y="339854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1" name="Rectangle 30">
              <a:extLst>
                <a:ext uri="{FF2B5EF4-FFF2-40B4-BE49-F238E27FC236}">
                  <a16:creationId xmlns:a16="http://schemas.microsoft.com/office/drawing/2014/main" id="{5DC5E3DF-DB03-45A6-B161-9488DBDFFAAD}"/>
                </a:ext>
              </a:extLst>
            </p:cNvPr>
            <p:cNvSpPr/>
            <p:nvPr/>
          </p:nvSpPr>
          <p:spPr>
            <a:xfrm>
              <a:off x="7432767"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Arial" panose="020B0604020202020204" pitchFamily="34" charset="0"/>
                <a:buChar char="•"/>
              </a:pPr>
              <a:r>
                <a:rPr lang="en-GB" sz="750" b="1" u="sng" dirty="0">
                  <a:latin typeface="Arial" panose="020B0604020202020204" pitchFamily="34" charset="0"/>
                  <a:cs typeface="Arial" panose="020B0604020202020204" pitchFamily="34" charset="0"/>
                </a:rPr>
                <a:t>Increased rail patronage </a:t>
              </a:r>
            </a:p>
            <a:p>
              <a:pPr marL="357188" lvl="1" indent="-87313">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New trips (commuting, education, leisure, visitor)</a:t>
              </a:r>
              <a:endParaRPr lang="en-GB" sz="750" dirty="0">
                <a:solidFill>
                  <a:prstClr val="black"/>
                </a:solidFill>
                <a:latin typeface="Arial" panose="020B0604020202020204" pitchFamily="34" charset="0"/>
                <a:cs typeface="Arial" panose="020B0604020202020204" pitchFamily="34" charset="0"/>
              </a:endParaRPr>
            </a:p>
            <a:p>
              <a:pPr marL="357188" lvl="1" indent="-87313">
                <a:buFont typeface="Arial" panose="020B0604020202020204" pitchFamily="34" charset="0"/>
                <a:buChar char="•"/>
              </a:pPr>
              <a:r>
                <a:rPr lang="en-GB" sz="750" dirty="0">
                  <a:solidFill>
                    <a:prstClr val="black"/>
                  </a:solidFill>
                  <a:latin typeface="Arial" panose="020B0604020202020204" pitchFamily="34" charset="0"/>
                  <a:cs typeface="Arial" panose="020B0604020202020204" pitchFamily="34" charset="0"/>
                </a:rPr>
                <a:t>Change in trip destination</a:t>
              </a:r>
            </a:p>
            <a:p>
              <a:pPr marL="357188" lvl="1" indent="-87313">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Modal Switch:</a:t>
              </a:r>
              <a:endParaRPr lang="en-GB" sz="750" dirty="0">
                <a:solidFill>
                  <a:prstClr val="black"/>
                </a:solidFill>
                <a:latin typeface="Arial" panose="020B0604020202020204" pitchFamily="34" charset="0"/>
                <a:cs typeface="Arial" panose="020B0604020202020204" pitchFamily="34" charset="0"/>
              </a:endParaRPr>
            </a:p>
            <a:p>
              <a:pPr marL="803275" lvl="2" indent="-174625">
                <a:buFont typeface="Arial" panose="020B0604020202020204" pitchFamily="34" charset="0"/>
                <a:buChar char="•"/>
              </a:pPr>
              <a:r>
                <a:rPr kumimoji="0" lang="en-GB" sz="75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Reduced bus patronage</a:t>
              </a:r>
            </a:p>
            <a:p>
              <a:pPr marL="803275" lvl="2" indent="-174625">
                <a:buFont typeface="Arial" panose="020B0604020202020204" pitchFamily="34" charset="0"/>
                <a:buChar char="•"/>
              </a:pPr>
              <a:r>
                <a:rPr kumimoji="0" lang="en-GB" sz="75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Reduced car trips</a:t>
              </a:r>
            </a:p>
            <a:p>
              <a:pPr marL="985838" lvl="3" indent="-87313">
                <a:buFont typeface="Arial" panose="020B0604020202020204" pitchFamily="34" charset="0"/>
                <a:buChar char="•"/>
              </a:pPr>
              <a:r>
                <a:rPr lang="en-GB" sz="750" i="1" dirty="0">
                  <a:solidFill>
                    <a:prstClr val="black"/>
                  </a:solidFill>
                  <a:latin typeface="Arial" panose="020B0604020202020204" pitchFamily="34" charset="0"/>
                  <a:cs typeface="Arial" panose="020B0604020202020204" pitchFamily="34" charset="0"/>
                </a:rPr>
                <a:t>More walking / cycling as part of journey versus</a:t>
              </a:r>
              <a:endParaRPr lang="en-GB" sz="750" i="1" dirty="0">
                <a:latin typeface="Arial" panose="020B0604020202020204" pitchFamily="34" charset="0"/>
                <a:cs typeface="Arial" panose="020B0604020202020204" pitchFamily="34" charset="0"/>
              </a:endParaRPr>
            </a:p>
            <a:p>
              <a:pPr marL="803275" lvl="2" indent="-174625">
                <a:buFont typeface="Arial" panose="020B0604020202020204" pitchFamily="34" charset="0"/>
                <a:buChar char="•"/>
                <a:defRPr/>
              </a:pPr>
              <a:r>
                <a:rPr lang="en-GB" sz="750" i="1" dirty="0">
                  <a:solidFill>
                    <a:prstClr val="black"/>
                  </a:solidFill>
                  <a:latin typeface="Arial" panose="020B0604020202020204" pitchFamily="34" charset="0"/>
                  <a:cs typeface="Arial" panose="020B0604020202020204" pitchFamily="34" charset="0"/>
                </a:rPr>
                <a:t>Reduced walking / cycling for short trips in urban areas</a:t>
              </a:r>
            </a:p>
            <a:p>
              <a:pPr marL="171450" lvl="2" indent="-171450">
                <a:buFont typeface="Arial" panose="020B0604020202020204" pitchFamily="34" charset="0"/>
                <a:buChar char="•"/>
                <a:defRPr/>
              </a:pPr>
              <a:r>
                <a:rPr lang="en-GB" sz="750" b="1" u="sng" dirty="0">
                  <a:latin typeface="Arial" panose="020B0604020202020204" pitchFamily="34" charset="0"/>
                  <a:cs typeface="Arial" panose="020B0604020202020204" pitchFamily="34" charset="0"/>
                </a:rPr>
                <a:t>Redistribution of rail patronage between Ebbw Vale Line and Rhymney Line</a:t>
              </a:r>
            </a:p>
          </p:txBody>
        </p:sp>
        <p:sp>
          <p:nvSpPr>
            <p:cNvPr id="32" name="Rectangle 31">
              <a:extLst>
                <a:ext uri="{FF2B5EF4-FFF2-40B4-BE49-F238E27FC236}">
                  <a16:creationId xmlns:a16="http://schemas.microsoft.com/office/drawing/2014/main" id="{0D4EE1C5-A9FB-465E-A246-EE03C9FF800B}"/>
                </a:ext>
              </a:extLst>
            </p:cNvPr>
            <p:cNvSpPr/>
            <p:nvPr/>
          </p:nvSpPr>
          <p:spPr>
            <a:xfrm>
              <a:off x="104502" y="696682"/>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Transport – supply side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Slow line speeds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Long sections of single track </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Long dwell times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Outdated rolling stock</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Limited number of available rolling stock units can contribute to short forming of services (where a service operates with fewer carriages than booked) </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Reliability issues due to short forming</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Insufficient seating capacity on some services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Insufficient seating capacity on some services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Capacity constraints on A469 and A470</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Basic facilities at some stations</a:t>
              </a:r>
            </a:p>
            <a:p>
              <a:endParaRPr lang="en-GB" sz="750" b="1" u="sng" dirty="0">
                <a:latin typeface="Arial" panose="020B0604020202020204" pitchFamily="34" charset="0"/>
                <a:cs typeface="Arial" panose="020B0604020202020204" pitchFamily="34" charset="0"/>
              </a:endParaRPr>
            </a:p>
            <a:p>
              <a:r>
                <a:rPr lang="en-GB" sz="750" b="1" u="sng" dirty="0">
                  <a:latin typeface="Arial" panose="020B0604020202020204" pitchFamily="34" charset="0"/>
                  <a:cs typeface="Arial" panose="020B0604020202020204" pitchFamily="34" charset="0"/>
                </a:rPr>
                <a:t>Transport – user perspective: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Low service frequency on northern section of Rhymney Line (max two trains per hour)</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Long in-vehicle journey times on Rhymney Line (&gt;1 hour) which are not competitive with the private car</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Overcrowding at peak times / approaches to city / inability to get on</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Limited bus network between Rhymney and Cardiff</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High traffic volumes on A469 and A470 leading to long and unreliable journey times for all road users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Personal security issues at some stations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Poor passenger experience at some stations</a:t>
              </a:r>
            </a:p>
            <a:p>
              <a:endParaRPr lang="en-GB" sz="750" dirty="0">
                <a:latin typeface="Arial" panose="020B0604020202020204" pitchFamily="34" charset="0"/>
                <a:cs typeface="Arial" panose="020B0604020202020204" pitchFamily="34" charset="0"/>
              </a:endParaRPr>
            </a:p>
            <a:p>
              <a:r>
                <a:rPr lang="en-GB" sz="750" b="1" u="sng" dirty="0">
                  <a:latin typeface="Arial" panose="020B0604020202020204" pitchFamily="34" charset="0"/>
                  <a:cs typeface="Arial" panose="020B0604020202020204" pitchFamily="34" charset="0"/>
                </a:rPr>
                <a:t>Socio-economic:</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Negative socio-economic picture for residents, businesses, and communities</a:t>
              </a:r>
            </a:p>
          </p:txBody>
        </p:sp>
        <p:sp>
          <p:nvSpPr>
            <p:cNvPr id="33" name="Rectangle 32">
              <a:extLst>
                <a:ext uri="{FF2B5EF4-FFF2-40B4-BE49-F238E27FC236}">
                  <a16:creationId xmlns:a16="http://schemas.microsoft.com/office/drawing/2014/main" id="{234C3877-B158-4AAB-B4BD-47B3D2D7128D}"/>
                </a:ext>
              </a:extLst>
            </p:cNvPr>
            <p:cNvSpPr/>
            <p:nvPr/>
          </p:nvSpPr>
          <p:spPr>
            <a:xfrm>
              <a:off x="2547257"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ERDF Inputs: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Infrastructure works to allow the service to be increased to four trains per hour along the full length of the line to Rhymney as well as other improvements to the railway in anticipation of the electrification of the line, including track improvements; platform alternations in the vicinity of Rhymney Station; improvements to lineside fencing and route works; and installation of foundations and masts / support structures in preparation for electrification works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£29.6 million</a:t>
              </a:r>
            </a:p>
            <a:p>
              <a:r>
                <a:rPr lang="en-GB" sz="750" b="1" u="sng" dirty="0">
                  <a:latin typeface="Arial" panose="020B0604020202020204" pitchFamily="34" charset="0"/>
                  <a:cs typeface="Arial" panose="020B0604020202020204" pitchFamily="34" charset="0"/>
                </a:rPr>
                <a:t>Welsh Government / TfW / DfT Inputs: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Electrification </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New rolling stock</a:t>
              </a:r>
            </a:p>
            <a:p>
              <a:endParaRPr lang="en-GB" sz="75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1000" b="1"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2F651737-5EC2-4C40-96EC-A23CAF083419}"/>
                </a:ext>
              </a:extLst>
            </p:cNvPr>
            <p:cNvSpPr/>
            <p:nvPr/>
          </p:nvSpPr>
          <p:spPr>
            <a:xfrm>
              <a:off x="4990012"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kumimoji="0" lang="en-GB" sz="750" b="1"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Improved connectivity to key services, including employment, health and education, cultural and heritage, arts, sports and recreation derived from:</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in vehicle journey times </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New direct connections to Barry Island and Bridgend</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Loss of direct connection to Penarth</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Enhanced frequency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line capacity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passenger seating capacity</a:t>
              </a:r>
            </a:p>
            <a:p>
              <a:pPr marL="171450" indent="-171450">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Improved journey quality through newer vehicles</a:t>
              </a:r>
              <a:r>
                <a:rPr lang="en-GB" sz="750" dirty="0">
                  <a:solidFill>
                    <a:prstClr val="black"/>
                  </a:solidFill>
                  <a:latin typeface="Arial" panose="020B0604020202020204" pitchFamily="34" charset="0"/>
                  <a:cs typeface="Arial" panose="020B0604020202020204" pitchFamily="34" charset="0"/>
                </a:rPr>
                <a:t> </a:t>
              </a: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enhanced services</a:t>
              </a:r>
            </a:p>
            <a:p>
              <a:pPr marL="171450" indent="-171450">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Enhanced reliability</a:t>
              </a:r>
            </a:p>
            <a:p>
              <a:pPr marL="171450" indent="-171450">
                <a:buFont typeface="Arial" panose="020B0604020202020204" pitchFamily="34" charset="0"/>
                <a:buChar char="•"/>
              </a:pPr>
              <a:r>
                <a:rPr lang="en-GB" sz="750" dirty="0">
                  <a:solidFill>
                    <a:prstClr val="black"/>
                  </a:solidFill>
                  <a:latin typeface="Arial" panose="020B0604020202020204" pitchFamily="34" charset="0"/>
                  <a:cs typeface="Arial" panose="020B0604020202020204" pitchFamily="34" charset="0"/>
                </a:rPr>
                <a:t>Increased resilience through greater operational flexibility</a:t>
              </a:r>
            </a:p>
            <a:p>
              <a:endParaRPr lang="en-GB" sz="75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kumimoji="0" lang="en-GB" sz="75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ERDF Output Indicator: Total length of reconstructed or upgraded railway line  </a:t>
              </a:r>
            </a:p>
            <a:p>
              <a:pPr marL="171450" indent="-171450">
                <a:buFont typeface="Arial" panose="020B0604020202020204" pitchFamily="34" charset="0"/>
                <a:buChar char="•"/>
              </a:pPr>
              <a:endParaRPr kumimoji="0" lang="en-GB" sz="80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GB" sz="800" dirty="0">
                <a:solidFill>
                  <a:prstClr val="black"/>
                </a:solidFill>
                <a:latin typeface="Arial" panose="020B0604020202020204" pitchFamily="34" charset="0"/>
                <a:cs typeface="Arial" panose="020B0604020202020204" pitchFamily="34" charset="0"/>
              </a:endParaRPr>
            </a:p>
          </p:txBody>
        </p:sp>
        <p:sp>
          <p:nvSpPr>
            <p:cNvPr id="35" name="Arrow: Right 34">
              <a:extLst>
                <a:ext uri="{FF2B5EF4-FFF2-40B4-BE49-F238E27FC236}">
                  <a16:creationId xmlns:a16="http://schemas.microsoft.com/office/drawing/2014/main" id="{036386A3-1765-4A25-BC9B-16C4DF0DC66D}"/>
                </a:ext>
              </a:extLst>
            </p:cNvPr>
            <p:cNvSpPr/>
            <p:nvPr/>
          </p:nvSpPr>
          <p:spPr>
            <a:xfrm>
              <a:off x="7132321" y="339854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6" name="Arrow: Right 35">
              <a:extLst>
                <a:ext uri="{FF2B5EF4-FFF2-40B4-BE49-F238E27FC236}">
                  <a16:creationId xmlns:a16="http://schemas.microsoft.com/office/drawing/2014/main" id="{E527B4E7-2325-4A6A-9A3E-F5914253276B}"/>
                </a:ext>
              </a:extLst>
            </p:cNvPr>
            <p:cNvSpPr/>
            <p:nvPr/>
          </p:nvSpPr>
          <p:spPr>
            <a:xfrm>
              <a:off x="4689566" y="342900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7" name="Arrow: Right 36">
              <a:extLst>
                <a:ext uri="{FF2B5EF4-FFF2-40B4-BE49-F238E27FC236}">
                  <a16:creationId xmlns:a16="http://schemas.microsoft.com/office/drawing/2014/main" id="{14B9F612-77C8-4C01-94A6-0CEBD26EC292}"/>
                </a:ext>
              </a:extLst>
            </p:cNvPr>
            <p:cNvSpPr/>
            <p:nvPr/>
          </p:nvSpPr>
          <p:spPr>
            <a:xfrm>
              <a:off x="2246811" y="3429000"/>
              <a:ext cx="278675"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8" name="Rectangle 37">
              <a:extLst>
                <a:ext uri="{FF2B5EF4-FFF2-40B4-BE49-F238E27FC236}">
                  <a16:creationId xmlns:a16="http://schemas.microsoft.com/office/drawing/2014/main" id="{5FE262B9-7BCD-4943-ABD6-558FD52E4391}"/>
                </a:ext>
              </a:extLst>
            </p:cNvPr>
            <p:cNvSpPr/>
            <p:nvPr/>
          </p:nvSpPr>
          <p:spPr>
            <a:xfrm>
              <a:off x="104502" y="16462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Context</a:t>
              </a:r>
            </a:p>
          </p:txBody>
        </p:sp>
        <p:sp>
          <p:nvSpPr>
            <p:cNvPr id="39" name="Rectangle 38">
              <a:extLst>
                <a:ext uri="{FF2B5EF4-FFF2-40B4-BE49-F238E27FC236}">
                  <a16:creationId xmlns:a16="http://schemas.microsoft.com/office/drawing/2014/main" id="{3AB42D75-4E01-42A0-8598-BB21ED644CD4}"/>
                </a:ext>
              </a:extLst>
            </p:cNvPr>
            <p:cNvSpPr/>
            <p:nvPr/>
          </p:nvSpPr>
          <p:spPr>
            <a:xfrm>
              <a:off x="2547256"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Inputs</a:t>
              </a:r>
            </a:p>
          </p:txBody>
        </p:sp>
        <p:sp>
          <p:nvSpPr>
            <p:cNvPr id="40" name="Rectangle 39">
              <a:extLst>
                <a:ext uri="{FF2B5EF4-FFF2-40B4-BE49-F238E27FC236}">
                  <a16:creationId xmlns:a16="http://schemas.microsoft.com/office/drawing/2014/main" id="{D637606A-8C32-40B2-8543-53D2B872C297}"/>
                </a:ext>
              </a:extLst>
            </p:cNvPr>
            <p:cNvSpPr/>
            <p:nvPr/>
          </p:nvSpPr>
          <p:spPr>
            <a:xfrm>
              <a:off x="4990012"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Outputs</a:t>
              </a:r>
            </a:p>
          </p:txBody>
        </p:sp>
        <p:sp>
          <p:nvSpPr>
            <p:cNvPr id="41" name="Rectangle 40">
              <a:extLst>
                <a:ext uri="{FF2B5EF4-FFF2-40B4-BE49-F238E27FC236}">
                  <a16:creationId xmlns:a16="http://schemas.microsoft.com/office/drawing/2014/main" id="{4908CC95-4C86-4398-A40E-E5264FCE6846}"/>
                </a:ext>
              </a:extLst>
            </p:cNvPr>
            <p:cNvSpPr/>
            <p:nvPr/>
          </p:nvSpPr>
          <p:spPr>
            <a:xfrm>
              <a:off x="7432766"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Outcomes</a:t>
              </a:r>
            </a:p>
          </p:txBody>
        </p:sp>
        <p:sp>
          <p:nvSpPr>
            <p:cNvPr id="42" name="Rectangle 41">
              <a:extLst>
                <a:ext uri="{FF2B5EF4-FFF2-40B4-BE49-F238E27FC236}">
                  <a16:creationId xmlns:a16="http://schemas.microsoft.com/office/drawing/2014/main" id="{00AE32B5-539D-4DB2-BCAC-108DBA8A5CE6}"/>
                </a:ext>
              </a:extLst>
            </p:cNvPr>
            <p:cNvSpPr/>
            <p:nvPr/>
          </p:nvSpPr>
          <p:spPr>
            <a:xfrm>
              <a:off x="9875522"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Impact</a:t>
              </a:r>
            </a:p>
          </p:txBody>
        </p:sp>
      </p:grpSp>
    </p:spTree>
    <p:extLst>
      <p:ext uri="{BB962C8B-B14F-4D97-AF65-F5344CB8AC3E}">
        <p14:creationId xmlns:p14="http://schemas.microsoft.com/office/powerpoint/2010/main" val="23792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3231-B94C-4CBD-B7C4-5CF63426EA0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4) Station Improvements</a:t>
            </a:r>
          </a:p>
        </p:txBody>
      </p:sp>
    </p:spTree>
    <p:extLst>
      <p:ext uri="{BB962C8B-B14F-4D97-AF65-F5344CB8AC3E}">
        <p14:creationId xmlns:p14="http://schemas.microsoft.com/office/powerpoint/2010/main" val="2691512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C382B45-3119-47BA-BD00-2B9ED91FAE38}"/>
              </a:ext>
            </a:extLst>
          </p:cNvPr>
          <p:cNvGrpSpPr/>
          <p:nvPr/>
        </p:nvGrpSpPr>
        <p:grpSpPr>
          <a:xfrm>
            <a:off x="45625" y="41177"/>
            <a:ext cx="12100750" cy="6775646"/>
            <a:chOff x="104502" y="164620"/>
            <a:chExt cx="11913329" cy="6601939"/>
          </a:xfrm>
        </p:grpSpPr>
        <p:sp>
          <p:nvSpPr>
            <p:cNvPr id="20" name="Rectangle 19">
              <a:extLst>
                <a:ext uri="{FF2B5EF4-FFF2-40B4-BE49-F238E27FC236}">
                  <a16:creationId xmlns:a16="http://schemas.microsoft.com/office/drawing/2014/main" id="{B54F92C4-618E-46FC-AA10-DD4C01CD4D97}"/>
                </a:ext>
              </a:extLst>
            </p:cNvPr>
            <p:cNvSpPr/>
            <p:nvPr/>
          </p:nvSpPr>
          <p:spPr>
            <a:xfrm>
              <a:off x="9875522"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Transport: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Minor contribution to programme level impacts</a:t>
              </a:r>
            </a:p>
            <a:p>
              <a:r>
                <a:rPr lang="en-GB" sz="750" b="1" u="sng" dirty="0">
                  <a:latin typeface="Arial" panose="020B0604020202020204" pitchFamily="34" charset="0"/>
                  <a:cs typeface="Arial" panose="020B0604020202020204" pitchFamily="34" charset="0"/>
                </a:rPr>
                <a:t>Socio-economic - Focused on groups most affected by changes in physical accessibility</a:t>
              </a:r>
            </a:p>
            <a:p>
              <a:r>
                <a:rPr lang="en-GB" sz="750" b="1" dirty="0" err="1">
                  <a:latin typeface="Arial" panose="020B0604020202020204" pitchFamily="34" charset="0"/>
                  <a:cs typeface="Arial" panose="020B0604020202020204" pitchFamily="34" charset="0"/>
                </a:rPr>
                <a:t>i</a:t>
              </a:r>
              <a:r>
                <a:rPr lang="en-GB" sz="750" b="1" dirty="0">
                  <a:latin typeface="Arial" panose="020B0604020202020204" pitchFamily="34" charset="0"/>
                  <a:cs typeface="Arial" panose="020B0604020202020204" pitchFamily="34" charset="0"/>
                </a:rPr>
                <a:t>) Resident:</a:t>
              </a:r>
            </a:p>
            <a:p>
              <a:r>
                <a:rPr lang="en-GB" sz="750" dirty="0">
                  <a:latin typeface="Arial" panose="020B0604020202020204" pitchFamily="34" charset="0"/>
                  <a:cs typeface="Arial" panose="020B0604020202020204" pitchFamily="34" charset="0"/>
                </a:rPr>
                <a:t>Jobs: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economic inactivity / unemployment – people moving into workforce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People taking up higher paid jobs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People working more hours</a:t>
              </a:r>
            </a:p>
            <a:p>
              <a:r>
                <a:rPr lang="en-GB" sz="750" dirty="0">
                  <a:latin typeface="Arial" panose="020B0604020202020204" pitchFamily="34" charset="0"/>
                  <a:cs typeface="Arial" panose="020B0604020202020204" pitchFamily="34" charset="0"/>
                </a:rPr>
                <a:t>Leisure: 	</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leisure spend </a:t>
              </a:r>
              <a:r>
                <a:rPr lang="en-GB" sz="750" dirty="0">
                  <a:solidFill>
                    <a:schemeClr val="tx1"/>
                  </a:solidFill>
                  <a:latin typeface="Arial" panose="020B0604020202020204" pitchFamily="34" charset="0"/>
                  <a:cs typeface="Arial" panose="020B0604020202020204" pitchFamily="34" charset="0"/>
                </a:rPr>
                <a:t>in locations along the line (e.g. Caerphilly, Pontypridd, and Merthyr) as well as Cardiff </a:t>
              </a:r>
              <a:r>
                <a:rPr lang="en-GB" sz="750" dirty="0">
                  <a:latin typeface="Arial" panose="020B0604020202020204" pitchFamily="34" charset="0"/>
                  <a:cs typeface="Arial" panose="020B0604020202020204" pitchFamily="34" charset="0"/>
                </a:rPr>
                <a:t>/ Cardiff Bay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Improved access to / from major events</a:t>
              </a:r>
            </a:p>
            <a:p>
              <a:r>
                <a:rPr lang="en-GB" sz="750" dirty="0">
                  <a:latin typeface="Arial" panose="020B0604020202020204" pitchFamily="34" charset="0"/>
                  <a:cs typeface="Arial" panose="020B0604020202020204" pitchFamily="34" charset="0"/>
                </a:rPr>
                <a:t>Tertiary education and training, health, and business: minor impacts</a:t>
              </a:r>
            </a:p>
            <a:p>
              <a:r>
                <a:rPr lang="en-GB" sz="750" b="1" dirty="0">
                  <a:latin typeface="Arial" panose="020B0604020202020204" pitchFamily="34" charset="0"/>
                  <a:cs typeface="Arial" panose="020B0604020202020204" pitchFamily="34" charset="0"/>
                </a:rPr>
                <a:t>ii) Business:</a:t>
              </a:r>
            </a:p>
            <a:p>
              <a:r>
                <a:rPr lang="en-GB" sz="750" dirty="0">
                  <a:latin typeface="Arial" panose="020B0604020202020204" pitchFamily="34" charset="0"/>
                  <a:cs typeface="Arial" panose="020B0604020202020204" pitchFamily="34" charset="0"/>
                </a:rPr>
                <a:t>Cardiff and Key Regional Centres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Access to larger labour market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Productivity benefit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Access to a larger customer base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business turnover</a:t>
              </a:r>
            </a:p>
            <a:p>
              <a:r>
                <a:rPr lang="en-GB" sz="750" dirty="0">
                  <a:latin typeface="Arial" panose="020B0604020202020204" pitchFamily="34" charset="0"/>
                  <a:cs typeface="Arial" panose="020B0604020202020204" pitchFamily="34" charset="0"/>
                </a:rPr>
                <a:t>Non-Cardiff</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More money spent locally due to higher local wages versus more money spent in Cardiff</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More money spent due to visitors (leisure and business)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Encourages business resilience, formation, and expansion</a:t>
              </a:r>
            </a:p>
            <a:p>
              <a:r>
                <a:rPr lang="en-GB" sz="750" b="1" dirty="0">
                  <a:latin typeface="Arial" panose="020B0604020202020204" pitchFamily="34" charset="0"/>
                  <a:cs typeface="Arial" panose="020B0604020202020204" pitchFamily="34" charset="0"/>
                </a:rPr>
                <a:t>iii) Community:</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Higher levels of inward investment</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Land and property development and value impacts</a:t>
              </a:r>
            </a:p>
            <a:p>
              <a:pPr marL="357188" lvl="1" indent="-174625">
                <a:buFont typeface="Arial" panose="020B0604020202020204" pitchFamily="34" charset="0"/>
                <a:buChar char="•"/>
              </a:pPr>
              <a:r>
                <a:rPr lang="en-GB" sz="750" dirty="0">
                  <a:latin typeface="Arial" panose="020B0604020202020204" pitchFamily="34" charset="0"/>
                  <a:cs typeface="Arial" panose="020B0604020202020204" pitchFamily="34" charset="0"/>
                </a:rPr>
                <a:t>Increased in-migration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Enhanced town centre vitality – public realm improvements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Lower levels of social deprivation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outmigration</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Increased productivity (agglomeration) – Wales wide</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Cross Cutting Themes</a:t>
              </a:r>
            </a:p>
          </p:txBody>
        </p:sp>
        <p:sp>
          <p:nvSpPr>
            <p:cNvPr id="30" name="Arrow: Right 29">
              <a:extLst>
                <a:ext uri="{FF2B5EF4-FFF2-40B4-BE49-F238E27FC236}">
                  <a16:creationId xmlns:a16="http://schemas.microsoft.com/office/drawing/2014/main" id="{232B6138-6604-4CE9-884E-A151D390CF9B}"/>
                </a:ext>
              </a:extLst>
            </p:cNvPr>
            <p:cNvSpPr/>
            <p:nvPr/>
          </p:nvSpPr>
          <p:spPr>
            <a:xfrm>
              <a:off x="9575076" y="339854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1" name="Rectangle 30">
              <a:extLst>
                <a:ext uri="{FF2B5EF4-FFF2-40B4-BE49-F238E27FC236}">
                  <a16:creationId xmlns:a16="http://schemas.microsoft.com/office/drawing/2014/main" id="{5DC5E3DF-DB03-45A6-B161-9488DBDFFAAD}"/>
                </a:ext>
              </a:extLst>
            </p:cNvPr>
            <p:cNvSpPr/>
            <p:nvPr/>
          </p:nvSpPr>
          <p:spPr>
            <a:xfrm>
              <a:off x="7432767"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Arial" panose="020B0604020202020204" pitchFamily="34" charset="0"/>
                <a:buChar char="•"/>
              </a:pPr>
              <a:r>
                <a:rPr lang="en-GB" sz="750" b="1" u="sng" dirty="0">
                  <a:latin typeface="Arial" panose="020B0604020202020204" pitchFamily="34" charset="0"/>
                  <a:cs typeface="Arial" panose="020B0604020202020204" pitchFamily="34" charset="0"/>
                </a:rPr>
                <a:t>Increased rail patronage </a:t>
              </a:r>
            </a:p>
            <a:p>
              <a:pPr marL="357188" lvl="1" indent="-87313">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New trips (commuting, education, leisure, visitor, including for persons with reduced mobility and other affected groups)</a:t>
              </a:r>
              <a:endParaRPr lang="en-GB" sz="750" dirty="0">
                <a:solidFill>
                  <a:prstClr val="black"/>
                </a:solidFill>
                <a:latin typeface="Arial" panose="020B0604020202020204" pitchFamily="34" charset="0"/>
                <a:cs typeface="Arial" panose="020B0604020202020204" pitchFamily="34" charset="0"/>
              </a:endParaRPr>
            </a:p>
            <a:p>
              <a:pPr marL="357188" lvl="1" indent="-87313">
                <a:buFont typeface="Arial" panose="020B0604020202020204" pitchFamily="34" charset="0"/>
                <a:buChar char="•"/>
              </a:pPr>
              <a:r>
                <a:rPr lang="en-GB" sz="750" dirty="0">
                  <a:solidFill>
                    <a:prstClr val="black"/>
                  </a:solidFill>
                  <a:latin typeface="Arial" panose="020B0604020202020204" pitchFamily="34" charset="0"/>
                  <a:cs typeface="Arial" panose="020B0604020202020204" pitchFamily="34" charset="0"/>
                </a:rPr>
                <a:t>Change in trip destination</a:t>
              </a:r>
            </a:p>
            <a:p>
              <a:pPr marL="357188" lvl="1" indent="-87313">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Modal Switch:</a:t>
              </a:r>
              <a:endParaRPr lang="en-GB" sz="750" dirty="0">
                <a:solidFill>
                  <a:prstClr val="black"/>
                </a:solidFill>
                <a:latin typeface="Arial" panose="020B0604020202020204" pitchFamily="34" charset="0"/>
                <a:cs typeface="Arial" panose="020B0604020202020204" pitchFamily="34" charset="0"/>
              </a:endParaRPr>
            </a:p>
            <a:p>
              <a:pPr marL="803275" lvl="2" indent="-174625">
                <a:buFont typeface="Arial" panose="020B0604020202020204" pitchFamily="34" charset="0"/>
                <a:buChar char="•"/>
              </a:pPr>
              <a:r>
                <a:rPr kumimoji="0" lang="en-GB" sz="75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Reduced bus patronage</a:t>
              </a:r>
            </a:p>
            <a:p>
              <a:pPr marL="803275" lvl="2" indent="-174625">
                <a:buFont typeface="Arial" panose="020B0604020202020204" pitchFamily="34" charset="0"/>
                <a:buChar char="•"/>
              </a:pPr>
              <a:r>
                <a:rPr kumimoji="0" lang="en-GB" sz="75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Reduced car trips</a:t>
              </a:r>
            </a:p>
            <a:p>
              <a:pPr marL="985838" lvl="3" indent="-87313">
                <a:buFont typeface="Arial" panose="020B0604020202020204" pitchFamily="34" charset="0"/>
                <a:buChar char="•"/>
              </a:pPr>
              <a:r>
                <a:rPr lang="en-GB" sz="750" i="1" dirty="0">
                  <a:solidFill>
                    <a:prstClr val="black"/>
                  </a:solidFill>
                  <a:latin typeface="Arial" panose="020B0604020202020204" pitchFamily="34" charset="0"/>
                  <a:cs typeface="Arial" panose="020B0604020202020204" pitchFamily="34" charset="0"/>
                </a:rPr>
                <a:t>More walking / cycling as part of journey versus</a:t>
              </a:r>
              <a:endParaRPr lang="en-GB" sz="750" i="1" dirty="0">
                <a:latin typeface="Arial" panose="020B0604020202020204" pitchFamily="34" charset="0"/>
                <a:cs typeface="Arial" panose="020B0604020202020204" pitchFamily="34" charset="0"/>
              </a:endParaRPr>
            </a:p>
            <a:p>
              <a:pPr marL="803275" lvl="2" indent="-174625">
                <a:buFont typeface="Arial" panose="020B0604020202020204" pitchFamily="34" charset="0"/>
                <a:buChar char="•"/>
                <a:defRPr/>
              </a:pPr>
              <a:r>
                <a:rPr lang="en-GB" sz="750" i="1" dirty="0">
                  <a:solidFill>
                    <a:prstClr val="black"/>
                  </a:solidFill>
                  <a:latin typeface="Arial" panose="020B0604020202020204" pitchFamily="34" charset="0"/>
                  <a:cs typeface="Arial" panose="020B0604020202020204" pitchFamily="34" charset="0"/>
                </a:rPr>
                <a:t>Reduced walking / cycling for short trips in urban areas</a:t>
              </a:r>
            </a:p>
          </p:txBody>
        </p:sp>
        <p:sp>
          <p:nvSpPr>
            <p:cNvPr id="32" name="Rectangle 31">
              <a:extLst>
                <a:ext uri="{FF2B5EF4-FFF2-40B4-BE49-F238E27FC236}">
                  <a16:creationId xmlns:a16="http://schemas.microsoft.com/office/drawing/2014/main" id="{0D4EE1C5-A9FB-465E-A246-EE03C9FF800B}"/>
                </a:ext>
              </a:extLst>
            </p:cNvPr>
            <p:cNvSpPr/>
            <p:nvPr/>
          </p:nvSpPr>
          <p:spPr>
            <a:xfrm>
              <a:off x="104502" y="696682"/>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Transport – supply side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Lack of level boarding at stations/between train and platform</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Basic facilities at some stations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Long dwell times at stations, especially when ramp employed for disabled users</a:t>
              </a:r>
            </a:p>
            <a:p>
              <a:endParaRPr lang="en-GB" sz="750" b="1" u="sng" dirty="0">
                <a:latin typeface="Arial" panose="020B0604020202020204" pitchFamily="34" charset="0"/>
                <a:cs typeface="Arial" panose="020B0604020202020204" pitchFamily="34" charset="0"/>
              </a:endParaRPr>
            </a:p>
            <a:p>
              <a:r>
                <a:rPr lang="en-GB" sz="750" b="1" u="sng" dirty="0">
                  <a:latin typeface="Arial" panose="020B0604020202020204" pitchFamily="34" charset="0"/>
                  <a:cs typeface="Arial" panose="020B0604020202020204" pitchFamily="34" charset="0"/>
                </a:rPr>
                <a:t>Transport – user perspective:</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Difficulty accessing station / trains for persons with reduced mobility and other affected groups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Personal security issues at some stations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Poor passenger experience at some stations</a:t>
              </a:r>
            </a:p>
            <a:p>
              <a:endParaRPr lang="en-GB" sz="750" dirty="0">
                <a:latin typeface="Arial" panose="020B0604020202020204" pitchFamily="34" charset="0"/>
                <a:cs typeface="Arial" panose="020B0604020202020204" pitchFamily="34" charset="0"/>
              </a:endParaRPr>
            </a:p>
            <a:p>
              <a:r>
                <a:rPr lang="en-GB" sz="750" b="1" u="sng" dirty="0">
                  <a:latin typeface="Arial" panose="020B0604020202020204" pitchFamily="34" charset="0"/>
                  <a:cs typeface="Arial" panose="020B0604020202020204" pitchFamily="34" charset="0"/>
                </a:rPr>
                <a:t>Socio-economic:</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Some equality groups socially excluded </a:t>
              </a:r>
            </a:p>
          </p:txBody>
        </p:sp>
        <p:sp>
          <p:nvSpPr>
            <p:cNvPr id="33" name="Rectangle 32">
              <a:extLst>
                <a:ext uri="{FF2B5EF4-FFF2-40B4-BE49-F238E27FC236}">
                  <a16:creationId xmlns:a16="http://schemas.microsoft.com/office/drawing/2014/main" id="{234C3877-B158-4AAB-B4BD-47B3D2D7128D}"/>
                </a:ext>
              </a:extLst>
            </p:cNvPr>
            <p:cNvSpPr/>
            <p:nvPr/>
          </p:nvSpPr>
          <p:spPr>
            <a:xfrm>
              <a:off x="2547257"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en-GB" sz="750" b="1" u="sng" dirty="0">
                  <a:latin typeface="Arial" panose="020B0604020202020204" pitchFamily="34" charset="0"/>
                  <a:cs typeface="Arial" panose="020B0604020202020204" pitchFamily="34" charset="0"/>
                </a:rPr>
                <a:t>ERDF Inputs:</a:t>
              </a:r>
              <a:endParaRPr lang="en-GB" sz="75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55 stations considered for improvements (18 in East Wales and 37 in West Wales) including level boarding, new seating, shelters, customer information systems and help points</a:t>
              </a:r>
            </a:p>
            <a:p>
              <a:pPr marL="285750" indent="-285750">
                <a:buFont typeface="Arial" panose="020B0604020202020204" pitchFamily="34" charset="0"/>
                <a:buChar char="•"/>
              </a:pPr>
              <a:r>
                <a:rPr lang="en-GB" sz="750" dirty="0">
                  <a:latin typeface="Arial" panose="020B0604020202020204" pitchFamily="34" charset="0"/>
                  <a:cs typeface="Arial" panose="020B0604020202020204" pitchFamily="34" charset="0"/>
                </a:rPr>
                <a:t>£46.9 million (24 million in East Wales and 22.9 million in West Wales)</a:t>
              </a:r>
            </a:p>
            <a:p>
              <a:endParaRPr lang="en-GB" sz="750" dirty="0">
                <a:latin typeface="Arial" panose="020B0604020202020204" pitchFamily="34" charset="0"/>
                <a:cs typeface="Arial" panose="020B0604020202020204" pitchFamily="34" charset="0"/>
              </a:endParaRPr>
            </a:p>
            <a:p>
              <a:endParaRPr lang="en-GB" sz="1000" b="1" dirty="0">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2F651737-5EC2-4C40-96EC-A23CAF083419}"/>
                </a:ext>
              </a:extLst>
            </p:cNvPr>
            <p:cNvSpPr/>
            <p:nvPr/>
          </p:nvSpPr>
          <p:spPr>
            <a:xfrm>
              <a:off x="4990012" y="696681"/>
              <a:ext cx="2142309" cy="6069877"/>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Reduced in vehicle journey times due to reduced dwell times</a:t>
              </a:r>
            </a:p>
            <a:p>
              <a:pPr marL="171450" indent="-171450">
                <a:buFont typeface="Arial" panose="020B0604020202020204" pitchFamily="34" charset="0"/>
                <a:buChar char="•"/>
              </a:pPr>
              <a:r>
                <a:rPr lang="en-GB" sz="750" dirty="0">
                  <a:latin typeface="Arial" panose="020B0604020202020204" pitchFamily="34" charset="0"/>
                  <a:cs typeface="Arial" panose="020B0604020202020204" pitchFamily="34" charset="0"/>
                </a:rPr>
                <a:t>Accessibility improvements through , relevant legislative compliance and station design</a:t>
              </a:r>
            </a:p>
            <a:p>
              <a:pPr marL="171450" indent="-171450">
                <a:buFont typeface="Arial" panose="020B0604020202020204" pitchFamily="34" charset="0"/>
                <a:buChar char="•"/>
              </a:pPr>
              <a:r>
                <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Improved journey quality enhanced station facilities</a:t>
              </a:r>
            </a:p>
            <a:p>
              <a:endParaRPr kumimoji="0" lang="en-GB" sz="75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kumimoji="0" lang="en-GB" sz="750"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ERDF Output Indicator: Intermodal facilities created or improved</a:t>
              </a:r>
            </a:p>
            <a:p>
              <a:endParaRPr lang="en-GB" sz="1000" b="1" dirty="0">
                <a:latin typeface="Arial" panose="020B0604020202020204" pitchFamily="34" charset="0"/>
                <a:cs typeface="Arial" panose="020B0604020202020204" pitchFamily="34" charset="0"/>
              </a:endParaRPr>
            </a:p>
          </p:txBody>
        </p:sp>
        <p:sp>
          <p:nvSpPr>
            <p:cNvPr id="35" name="Arrow: Right 34">
              <a:extLst>
                <a:ext uri="{FF2B5EF4-FFF2-40B4-BE49-F238E27FC236}">
                  <a16:creationId xmlns:a16="http://schemas.microsoft.com/office/drawing/2014/main" id="{036386A3-1765-4A25-BC9B-16C4DF0DC66D}"/>
                </a:ext>
              </a:extLst>
            </p:cNvPr>
            <p:cNvSpPr/>
            <p:nvPr/>
          </p:nvSpPr>
          <p:spPr>
            <a:xfrm>
              <a:off x="7132321" y="339854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6" name="Arrow: Right 35">
              <a:extLst>
                <a:ext uri="{FF2B5EF4-FFF2-40B4-BE49-F238E27FC236}">
                  <a16:creationId xmlns:a16="http://schemas.microsoft.com/office/drawing/2014/main" id="{E527B4E7-2325-4A6A-9A3E-F5914253276B}"/>
                </a:ext>
              </a:extLst>
            </p:cNvPr>
            <p:cNvSpPr/>
            <p:nvPr/>
          </p:nvSpPr>
          <p:spPr>
            <a:xfrm>
              <a:off x="4689566" y="3429000"/>
              <a:ext cx="300446"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7" name="Arrow: Right 36">
              <a:extLst>
                <a:ext uri="{FF2B5EF4-FFF2-40B4-BE49-F238E27FC236}">
                  <a16:creationId xmlns:a16="http://schemas.microsoft.com/office/drawing/2014/main" id="{14B9F612-77C8-4C01-94A6-0CEBD26EC292}"/>
                </a:ext>
              </a:extLst>
            </p:cNvPr>
            <p:cNvSpPr/>
            <p:nvPr/>
          </p:nvSpPr>
          <p:spPr>
            <a:xfrm>
              <a:off x="2246811" y="3429000"/>
              <a:ext cx="278675" cy="66615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38" name="Rectangle 37">
              <a:extLst>
                <a:ext uri="{FF2B5EF4-FFF2-40B4-BE49-F238E27FC236}">
                  <a16:creationId xmlns:a16="http://schemas.microsoft.com/office/drawing/2014/main" id="{5FE262B9-7BCD-4943-ABD6-558FD52E4391}"/>
                </a:ext>
              </a:extLst>
            </p:cNvPr>
            <p:cNvSpPr/>
            <p:nvPr/>
          </p:nvSpPr>
          <p:spPr>
            <a:xfrm>
              <a:off x="104502" y="16462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Context</a:t>
              </a:r>
            </a:p>
          </p:txBody>
        </p:sp>
        <p:sp>
          <p:nvSpPr>
            <p:cNvPr id="39" name="Rectangle 38">
              <a:extLst>
                <a:ext uri="{FF2B5EF4-FFF2-40B4-BE49-F238E27FC236}">
                  <a16:creationId xmlns:a16="http://schemas.microsoft.com/office/drawing/2014/main" id="{3AB42D75-4E01-42A0-8598-BB21ED644CD4}"/>
                </a:ext>
              </a:extLst>
            </p:cNvPr>
            <p:cNvSpPr/>
            <p:nvPr/>
          </p:nvSpPr>
          <p:spPr>
            <a:xfrm>
              <a:off x="2547256"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Inputs</a:t>
              </a:r>
            </a:p>
          </p:txBody>
        </p:sp>
        <p:sp>
          <p:nvSpPr>
            <p:cNvPr id="40" name="Rectangle 39">
              <a:extLst>
                <a:ext uri="{FF2B5EF4-FFF2-40B4-BE49-F238E27FC236}">
                  <a16:creationId xmlns:a16="http://schemas.microsoft.com/office/drawing/2014/main" id="{D637606A-8C32-40B2-8543-53D2B872C297}"/>
                </a:ext>
              </a:extLst>
            </p:cNvPr>
            <p:cNvSpPr/>
            <p:nvPr/>
          </p:nvSpPr>
          <p:spPr>
            <a:xfrm>
              <a:off x="4990012"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Outputs</a:t>
              </a:r>
            </a:p>
          </p:txBody>
        </p:sp>
        <p:sp>
          <p:nvSpPr>
            <p:cNvPr id="41" name="Rectangle 40">
              <a:extLst>
                <a:ext uri="{FF2B5EF4-FFF2-40B4-BE49-F238E27FC236}">
                  <a16:creationId xmlns:a16="http://schemas.microsoft.com/office/drawing/2014/main" id="{4908CC95-4C86-4398-A40E-E5264FCE6846}"/>
                </a:ext>
              </a:extLst>
            </p:cNvPr>
            <p:cNvSpPr/>
            <p:nvPr/>
          </p:nvSpPr>
          <p:spPr>
            <a:xfrm>
              <a:off x="7432766"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Outcomes</a:t>
              </a:r>
            </a:p>
          </p:txBody>
        </p:sp>
        <p:sp>
          <p:nvSpPr>
            <p:cNvPr id="42" name="Rectangle 41">
              <a:extLst>
                <a:ext uri="{FF2B5EF4-FFF2-40B4-BE49-F238E27FC236}">
                  <a16:creationId xmlns:a16="http://schemas.microsoft.com/office/drawing/2014/main" id="{00AE32B5-539D-4DB2-BCAC-108DBA8A5CE6}"/>
                </a:ext>
              </a:extLst>
            </p:cNvPr>
            <p:cNvSpPr/>
            <p:nvPr/>
          </p:nvSpPr>
          <p:spPr>
            <a:xfrm>
              <a:off x="9875522" y="181990"/>
              <a:ext cx="2142309" cy="444980"/>
            </a:xfrm>
            <a:prstGeom prst="rect">
              <a:avLst/>
            </a:prstGeom>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solidFill>
                    <a:schemeClr val="bg1"/>
                  </a:solidFill>
                  <a:latin typeface="Arial" panose="020B0604020202020204" pitchFamily="34" charset="0"/>
                  <a:cs typeface="Arial" panose="020B0604020202020204" pitchFamily="34" charset="0"/>
                </a:rPr>
                <a:t>Impact</a:t>
              </a:r>
            </a:p>
          </p:txBody>
        </p:sp>
      </p:grpSp>
    </p:spTree>
    <p:extLst>
      <p:ext uri="{BB962C8B-B14F-4D97-AF65-F5344CB8AC3E}">
        <p14:creationId xmlns:p14="http://schemas.microsoft.com/office/powerpoint/2010/main" val="3319039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83231-B94C-4CBD-B7C4-5CF63426EA0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5) Depot</a:t>
            </a:r>
          </a:p>
        </p:txBody>
      </p:sp>
    </p:spTree>
    <p:extLst>
      <p:ext uri="{BB962C8B-B14F-4D97-AF65-F5344CB8AC3E}">
        <p14:creationId xmlns:p14="http://schemas.microsoft.com/office/powerpoint/2010/main" val="2495517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46322B8E6F0744B78058504EF1B2EA" ma:contentTypeVersion="21" ma:contentTypeDescription="Create a new document." ma:contentTypeScope="" ma:versionID="91bb7a7cf808d35e65e449781f0bde1d">
  <xsd:schema xmlns:xsd="http://www.w3.org/2001/XMLSchema" xmlns:xs="http://www.w3.org/2001/XMLSchema" xmlns:p="http://schemas.microsoft.com/office/2006/metadata/properties" xmlns:ns1="http://schemas.microsoft.com/sharepoint/v3" xmlns:ns2="d9c5e1a0-22d2-4541-8779-fd5921c44730" xmlns:ns3="0a75a85d-6c4d-4576-b777-ab739a138011" targetNamespace="http://schemas.microsoft.com/office/2006/metadata/properties" ma:root="true" ma:fieldsID="e9a0f1c168e3a2962841db1ef77cee8b" ns1:_="" ns2:_="" ns3:_="">
    <xsd:import namespace="http://schemas.microsoft.com/sharepoint/v3"/>
    <xsd:import namespace="d9c5e1a0-22d2-4541-8779-fd5921c44730"/>
    <xsd:import namespace="0a75a85d-6c4d-4576-b777-ab739a13801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element ref="ns1:_ip_UnifiedCompliancePolicyProperties" minOccurs="0"/>
                <xsd:element ref="ns1:_ip_UnifiedCompliancePolicyUIAction" minOccurs="0"/>
                <xsd:element ref="ns2:MediaServiceGenerationTime" minOccurs="0"/>
                <xsd:element ref="ns2:MediaServiceEventHashCode" minOccurs="0"/>
                <xsd:element ref="ns3:TaxCatchAll" minOccurs="0"/>
                <xsd:element ref="ns2:MediaServiceOCR"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c5e1a0-22d2-4541-8779-fd5921c447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dfc7249c-bf68-4780-a2e5-99932a6b8d4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a75a85d-6c4d-4576-b777-ab739a13801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e81bd91-50de-4ae7-9c0e-3e3485ffb3ed}" ma:internalName="TaxCatchAll" ma:showField="CatchAllData" ma:web="0a75a85d-6c4d-4576-b777-ab739a13801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etadata xmlns="http://www.objective.com/ecm/document/metadata/FF3C5B18883D4E21973B57C2EEED7FD1" version="1.0.0">
  <systemFields>
    <field name="Objective-Id">
      <value order="0">A40436486</value>
    </field>
    <field name="Objective-Title">
      <value order="0">Logic Maps v2.0</value>
    </field>
    <field name="Objective-Description">
      <value order="0"/>
    </field>
    <field name="Objective-CreationStamp">
      <value order="0">2022-04-25T03:29:02Z</value>
    </field>
    <field name="Objective-IsApproved">
      <value order="0">false</value>
    </field>
    <field name="Objective-IsPublished">
      <value order="0">false</value>
    </field>
    <field name="Objective-DatePublished">
      <value order="0"/>
    </field>
    <field name="Objective-ModificationStamp">
      <value order="0">2022-04-25T15:29:27Z</value>
    </field>
    <field name="Objective-Owner">
      <value order="0">Jones, Carly (COOG - DDAT - KAS - Education &amp; Skills Research)</value>
    </field>
    <field name="Objective-Path">
      <value order="0">Objective Global Folder:Business File Plan:WG Organisational Groups:Covid-19 Inquiry - Excluded File Plan Areas:Chief Operating Officer (COO) - KAS - Social Research &amp; Information Division:2 - Share:ESR - Education &amp; Skills Research:ESR - ESF - Evaluation of ERDF Rail Projects - Contractor file</value>
    </field>
    <field name="Objective-Parent">
      <value order="0">ESR - ESF - Evaluation of ERDF Rail Projects - Contractor file</value>
    </field>
    <field name="Objective-State">
      <value order="0">Being Drafted</value>
    </field>
    <field name="Objective-VersionId">
      <value order="0">vA77613790</value>
    </field>
    <field name="Objective-Version">
      <value order="0">0.1</value>
    </field>
    <field name="Objective-VersionNumber">
      <value order="0">1</value>
    </field>
    <field name="Objective-VersionComment">
      <value order="0">First version</value>
    </field>
    <field name="Objective-FileNumber">
      <value order="0"/>
    </field>
    <field name="Objective-Classification">
      <value order="0">Official</value>
    </field>
    <field name="Objective-Caveats">
      <value order="0"/>
    </field>
  </systemFields>
  <catalogues>
    <catalogue name="Document - Connect Document Type Catalogue" type="type" ori="id:cA76">
      <field name="Objective-Connect Creator">
        <value order="0">rachel.thomas@stantec.com</value>
      </field>
    </catalogue>
  </catalogues>
</metadat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02CCA3-6F65-48FD-9F74-A20A2B93C58B}"/>
</file>

<file path=customXML/itemProps2.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customXML/itemProps3.xml><?xml version="1.0" encoding="utf-8"?>
<ds:datastoreItem xmlns:ds="http://schemas.openxmlformats.org/officeDocument/2006/customXml" ds:itemID="{95D66F72-20C2-4FA1-B9E8-E0A118B15440}"/>
</file>

<file path=docProps/app.xml><?xml version="1.0" encoding="utf-8"?>
<Properties xmlns="http://schemas.openxmlformats.org/officeDocument/2006/extended-properties" xmlns:vt="http://schemas.openxmlformats.org/officeDocument/2006/docPropsVTypes">
  <TotalTime>4081</TotalTime>
  <Words>2806</Words>
  <Application>Microsoft Office PowerPoint</Application>
  <PresentationFormat>Widescreen</PresentationFormat>
  <Paragraphs>398</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1) South Wales Metro Phase 2 </vt:lpstr>
      <vt:lpstr>PowerPoint Presentation</vt:lpstr>
      <vt:lpstr>2) Cardiff Bay, Queen Street, TAM Lines</vt:lpstr>
      <vt:lpstr>PowerPoint Presentation</vt:lpstr>
      <vt:lpstr>3) Rhymney Line</vt:lpstr>
      <vt:lpstr>PowerPoint Presentation</vt:lpstr>
      <vt:lpstr>4) Station Improvements</vt:lpstr>
      <vt:lpstr>PowerPoint Presentation</vt:lpstr>
      <vt:lpstr>5) Depot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Canning</dc:creator>
  <cp:lastModifiedBy>Thomas, Rachel</cp:lastModifiedBy>
  <cp:revision>181</cp:revision>
  <dcterms:created xsi:type="dcterms:W3CDTF">2016-10-13T11:12:36Z</dcterms:created>
  <dcterms:modified xsi:type="dcterms:W3CDTF">2022-02-28T17:37:19Z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A40436486</vt:lpwstr>
  </property>
  <property fmtid="{D5CDD505-2E9C-101B-9397-08002B2CF9AE}" pid="4" name="Objective-Title">
    <vt:lpwstr>Logic Maps v2.0</vt:lpwstr>
  </property>
  <property fmtid="{D5CDD505-2E9C-101B-9397-08002B2CF9AE}" pid="5" name="Objective-Description">
    <vt:lpwstr/>
  </property>
  <property fmtid="{D5CDD505-2E9C-101B-9397-08002B2CF9AE}" pid="6" name="Objective-CreationStamp">
    <vt:filetime>2022-04-25T03:29:02Z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2022-04-25T15:29:27Z</vt:filetime>
  </property>
  <property fmtid="{D5CDD505-2E9C-101B-9397-08002B2CF9AE}" pid="11" name="Objective-Owner">
    <vt:lpwstr>Jones, Carly (COOG - DDAT - KAS - Education &amp; Skills Research)</vt:lpwstr>
  </property>
  <property fmtid="{D5CDD505-2E9C-101B-9397-08002B2CF9AE}" pid="12" name="Objective-Path">
    <vt:lpwstr>Objective Global Folder:Business File Plan:WG Organisational Groups:Covid-19 Inquiry - Excluded File Plan Areas:Chief Operating Officer (COO) - KAS - Social Research &amp; Information Division:2 - Share:ESR - Education &amp; Skills Research:ESR - ESF - Evaluation of ERDF Rail Projects - Contractor file</vt:lpwstr>
  </property>
  <property fmtid="{D5CDD505-2E9C-101B-9397-08002B2CF9AE}" pid="13" name="Objective-Parent">
    <vt:lpwstr>ESR - ESF - Evaluation of ERDF Rail Projects - Contractor file</vt:lpwstr>
  </property>
  <property fmtid="{D5CDD505-2E9C-101B-9397-08002B2CF9AE}" pid="14" name="Objective-State">
    <vt:lpwstr>Being Drafted</vt:lpwstr>
  </property>
  <property fmtid="{D5CDD505-2E9C-101B-9397-08002B2CF9AE}" pid="15" name="Objective-VersionId">
    <vt:lpwstr>vA77613790</vt:lpwstr>
  </property>
  <property fmtid="{D5CDD505-2E9C-101B-9397-08002B2CF9AE}" pid="16" name="Objective-Version">
    <vt:lpwstr>0.1</vt:lpwstr>
  </property>
  <property fmtid="{D5CDD505-2E9C-101B-9397-08002B2CF9AE}" pid="17" name="Objective-VersionNumber">
    <vt:r8>1</vt:r8>
  </property>
  <property fmtid="{D5CDD505-2E9C-101B-9397-08002B2CF9AE}" pid="18" name="Objective-VersionComment">
    <vt:lpwstr>First version</vt:lpwstr>
  </property>
  <property fmtid="{D5CDD505-2E9C-101B-9397-08002B2CF9AE}" pid="19" name="Objective-FileNumber">
    <vt:lpwstr/>
  </property>
  <property fmtid="{D5CDD505-2E9C-101B-9397-08002B2CF9AE}" pid="20" name="Objective-Classification">
    <vt:lpwstr>Official</vt:lpwstr>
  </property>
  <property fmtid="{D5CDD505-2E9C-101B-9397-08002B2CF9AE}" pid="21" name="Objective-Caveats">
    <vt:lpwstr/>
  </property>
  <property fmtid="{D5CDD505-2E9C-101B-9397-08002B2CF9AE}" pid="22" name="Objective-Date Acquired">
    <vt:lpwstr/>
  </property>
  <property fmtid="{D5CDD505-2E9C-101B-9397-08002B2CF9AE}" pid="23" name="Objective-Official Translation">
    <vt:lpwstr/>
  </property>
  <property fmtid="{D5CDD505-2E9C-101B-9397-08002B2CF9AE}" pid="24" name="Objective-Connect Creator">
    <vt:lpwstr>rachel.thomas@stantec.com</vt:lpwstr>
  </property>
  <property fmtid="{D5CDD505-2E9C-101B-9397-08002B2CF9AE}" pid="25" name="Objective-Comment">
    <vt:lpwstr/>
  </property>
</Properties>
</file>